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0"/>
  </p:notesMasterIdLst>
  <p:sldIdLst>
    <p:sldId id="256" r:id="rId2"/>
    <p:sldId id="432" r:id="rId3"/>
    <p:sldId id="423" r:id="rId4"/>
    <p:sldId id="412" r:id="rId5"/>
    <p:sldId id="424" r:id="rId6"/>
    <p:sldId id="433" r:id="rId7"/>
    <p:sldId id="431" r:id="rId8"/>
    <p:sldId id="430" r:id="rId9"/>
    <p:sldId id="416" r:id="rId10"/>
    <p:sldId id="426" r:id="rId11"/>
    <p:sldId id="427" r:id="rId12"/>
    <p:sldId id="428" r:id="rId13"/>
    <p:sldId id="434" r:id="rId14"/>
    <p:sldId id="418" r:id="rId15"/>
    <p:sldId id="420" r:id="rId16"/>
    <p:sldId id="435" r:id="rId17"/>
    <p:sldId id="421" r:id="rId18"/>
    <p:sldId id="410" r:id="rId19"/>
  </p:sldIdLst>
  <p:sldSz cx="12192000" cy="6858000"/>
  <p:notesSz cx="6808788" cy="9940925"/>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890" userDrawn="1">
          <p15:clr>
            <a:srgbClr val="A4A3A4"/>
          </p15:clr>
        </p15:guide>
        <p15:guide id="9" orient="horz" pos="4156" userDrawn="1">
          <p15:clr>
            <a:srgbClr val="A4A3A4"/>
          </p15:clr>
        </p15:guide>
        <p15:guide id="18" pos="121" userDrawn="1">
          <p15:clr>
            <a:srgbClr val="A4A3A4"/>
          </p15:clr>
        </p15:guide>
        <p15:guide id="20" pos="7605" userDrawn="1">
          <p15:clr>
            <a:srgbClr val="A4A3A4"/>
          </p15:clr>
        </p15:guide>
        <p15:guide id="22" pos="1209" userDrawn="1">
          <p15:clr>
            <a:srgbClr val="A4A3A4"/>
          </p15:clr>
        </p15:guide>
        <p15:guide id="24" orient="horz" pos="164" userDrawn="1">
          <p15:clr>
            <a:srgbClr val="A4A3A4"/>
          </p15:clr>
        </p15:guide>
        <p15:guide id="25" orient="horz" pos="1480" userDrawn="1">
          <p15:clr>
            <a:srgbClr val="A4A3A4"/>
          </p15:clr>
        </p15:guide>
        <p15:guide id="26" pos="1300" userDrawn="1">
          <p15:clr>
            <a:srgbClr val="A4A3A4"/>
          </p15:clr>
        </p15:guide>
        <p15:guide id="27" pos="710" userDrawn="1">
          <p15:clr>
            <a:srgbClr val="A4A3A4"/>
          </p15:clr>
        </p15:guide>
        <p15:guide id="28" orient="horz" pos="1389" userDrawn="1">
          <p15:clr>
            <a:srgbClr val="A4A3A4"/>
          </p15:clr>
        </p15:guide>
        <p15:guide id="29" orient="horz" pos="1117" userDrawn="1">
          <p15:clr>
            <a:srgbClr val="A4A3A4"/>
          </p15:clr>
        </p15:guide>
        <p15:guide id="31" pos="5065" userDrawn="1">
          <p15:clr>
            <a:srgbClr val="A4A3A4"/>
          </p15:clr>
        </p15:guide>
        <p15:guide id="32" pos="3795" userDrawn="1">
          <p15:clr>
            <a:srgbClr val="A4A3A4"/>
          </p15:clr>
        </p15:guide>
        <p15:guide id="33" orient="horz" pos="346" userDrawn="1">
          <p15:clr>
            <a:srgbClr val="A4A3A4"/>
          </p15:clr>
        </p15:guide>
        <p15:guide id="34" pos="139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A5E0"/>
    <a:srgbClr val="007B79"/>
    <a:srgbClr val="00D0A8"/>
    <a:srgbClr val="0080CF"/>
    <a:srgbClr val="01A7E1"/>
    <a:srgbClr val="00D2A7"/>
    <a:srgbClr val="2EB6C0"/>
    <a:srgbClr val="08C7D2"/>
    <a:srgbClr val="FFFFFF"/>
    <a:srgbClr val="00A5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9EF2F5-3CB9-4EA4-9FED-090A1BB6DAA6}" v="4" dt="2024-04-16T14:21:39.6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96" autoAdjust="0"/>
    <p:restoredTop sz="93653" autoAdjust="0"/>
  </p:normalViewPr>
  <p:slideViewPr>
    <p:cSldViewPr>
      <p:cViewPr varScale="1">
        <p:scale>
          <a:sx n="112" d="100"/>
          <a:sy n="112" d="100"/>
        </p:scale>
        <p:origin x="684" y="96"/>
      </p:cViewPr>
      <p:guideLst>
        <p:guide pos="1890"/>
        <p:guide orient="horz" pos="4156"/>
        <p:guide pos="121"/>
        <p:guide pos="7605"/>
        <p:guide pos="1209"/>
        <p:guide orient="horz" pos="164"/>
        <p:guide orient="horz" pos="1480"/>
        <p:guide pos="1300"/>
        <p:guide pos="710"/>
        <p:guide orient="horz" pos="1389"/>
        <p:guide orient="horz" pos="1117"/>
        <p:guide pos="5065"/>
        <p:guide pos="3795"/>
        <p:guide orient="horz" pos="346"/>
        <p:guide pos="139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111" d="100"/>
          <a:sy n="111" d="100"/>
        </p:scale>
        <p:origin x="2064"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12E395D8-CB08-4DF9-8198-A3350B677597}" type="datetimeFigureOut">
              <a:rPr lang="pt-PT" smtClean="0"/>
              <a:t>17-04-2024</a:t>
            </a:fld>
            <a:endParaRPr lang="pt-PT"/>
          </a:p>
        </p:txBody>
      </p:sp>
      <p:sp>
        <p:nvSpPr>
          <p:cNvPr id="4" name="Slide Image Placeholder 3"/>
          <p:cNvSpPr>
            <a:spLocks noGrp="1" noRot="1" noChangeAspect="1"/>
          </p:cNvSpPr>
          <p:nvPr>
            <p:ph type="sldImg" idx="2"/>
          </p:nvPr>
        </p:nvSpPr>
        <p:spPr>
          <a:xfrm>
            <a:off x="92075" y="746125"/>
            <a:ext cx="6624638" cy="3727450"/>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EE94E1B1-CD15-4C43-B79B-26B7CBE84F09}" type="slidenum">
              <a:rPr lang="pt-PT" smtClean="0"/>
              <a:t>‹nº›</a:t>
            </a:fld>
            <a:endParaRPr lang="pt-PT"/>
          </a:p>
        </p:txBody>
      </p:sp>
    </p:spTree>
    <p:extLst>
      <p:ext uri="{BB962C8B-B14F-4D97-AF65-F5344CB8AC3E}">
        <p14:creationId xmlns:p14="http://schemas.microsoft.com/office/powerpoint/2010/main" val="324937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4E1B1-CD15-4C43-B79B-26B7CBE84F09}" type="slidenum">
              <a:rPr lang="pt-PT" smtClean="0"/>
              <a:t>1</a:t>
            </a:fld>
            <a:endParaRPr lang="pt-PT" dirty="0"/>
          </a:p>
        </p:txBody>
      </p:sp>
    </p:spTree>
    <p:extLst>
      <p:ext uri="{BB962C8B-B14F-4D97-AF65-F5344CB8AC3E}">
        <p14:creationId xmlns:p14="http://schemas.microsoft.com/office/powerpoint/2010/main" val="4002180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4E1B1-CD15-4C43-B79B-26B7CBE84F09}" type="slidenum">
              <a:rPr lang="pt-PT" smtClean="0"/>
              <a:t>10</a:t>
            </a:fld>
            <a:endParaRPr lang="pt-PT" dirty="0"/>
          </a:p>
        </p:txBody>
      </p:sp>
    </p:spTree>
    <p:extLst>
      <p:ext uri="{BB962C8B-B14F-4D97-AF65-F5344CB8AC3E}">
        <p14:creationId xmlns:p14="http://schemas.microsoft.com/office/powerpoint/2010/main" val="494096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4E1B1-CD15-4C43-B79B-26B7CBE84F09}" type="slidenum">
              <a:rPr lang="pt-PT" smtClean="0"/>
              <a:t>11</a:t>
            </a:fld>
            <a:endParaRPr lang="pt-PT" dirty="0"/>
          </a:p>
        </p:txBody>
      </p:sp>
    </p:spTree>
    <p:extLst>
      <p:ext uri="{BB962C8B-B14F-4D97-AF65-F5344CB8AC3E}">
        <p14:creationId xmlns:p14="http://schemas.microsoft.com/office/powerpoint/2010/main" val="1684467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4E1B1-CD15-4C43-B79B-26B7CBE84F09}" type="slidenum">
              <a:rPr lang="pt-PT" smtClean="0"/>
              <a:t>12</a:t>
            </a:fld>
            <a:endParaRPr lang="pt-PT" dirty="0"/>
          </a:p>
        </p:txBody>
      </p:sp>
    </p:spTree>
    <p:extLst>
      <p:ext uri="{BB962C8B-B14F-4D97-AF65-F5344CB8AC3E}">
        <p14:creationId xmlns:p14="http://schemas.microsoft.com/office/powerpoint/2010/main" val="257202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4E1B1-CD15-4C43-B79B-26B7CBE84F09}" type="slidenum">
              <a:rPr lang="pt-PT" smtClean="0"/>
              <a:t>13</a:t>
            </a:fld>
            <a:endParaRPr lang="pt-PT"/>
          </a:p>
        </p:txBody>
      </p:sp>
    </p:spTree>
    <p:extLst>
      <p:ext uri="{BB962C8B-B14F-4D97-AF65-F5344CB8AC3E}">
        <p14:creationId xmlns:p14="http://schemas.microsoft.com/office/powerpoint/2010/main" val="3156979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4E1B1-CD15-4C43-B79B-26B7CBE84F09}" type="slidenum">
              <a:rPr lang="pt-PT" smtClean="0"/>
              <a:t>14</a:t>
            </a:fld>
            <a:endParaRPr lang="pt-PT"/>
          </a:p>
        </p:txBody>
      </p:sp>
    </p:spTree>
    <p:extLst>
      <p:ext uri="{BB962C8B-B14F-4D97-AF65-F5344CB8AC3E}">
        <p14:creationId xmlns:p14="http://schemas.microsoft.com/office/powerpoint/2010/main" val="1710638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4E1B1-CD15-4C43-B79B-26B7CBE84F09}" type="slidenum">
              <a:rPr lang="pt-PT" smtClean="0"/>
              <a:t>15</a:t>
            </a:fld>
            <a:endParaRPr lang="pt-PT"/>
          </a:p>
        </p:txBody>
      </p:sp>
    </p:spTree>
    <p:extLst>
      <p:ext uri="{BB962C8B-B14F-4D97-AF65-F5344CB8AC3E}">
        <p14:creationId xmlns:p14="http://schemas.microsoft.com/office/powerpoint/2010/main" val="369797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CF5FE-8633-FF8E-54CA-522CB2366B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B3214B-0098-862E-EEE4-2AA6EA236A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CA4103-D816-4359-720C-606F2C4D19C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E94F30-0F5F-005F-A3B4-246B54F112B2}"/>
              </a:ext>
            </a:extLst>
          </p:cNvPr>
          <p:cNvSpPr>
            <a:spLocks noGrp="1"/>
          </p:cNvSpPr>
          <p:nvPr>
            <p:ph type="sldNum" sz="quarter" idx="5"/>
          </p:nvPr>
        </p:nvSpPr>
        <p:spPr/>
        <p:txBody>
          <a:bodyPr/>
          <a:lstStyle/>
          <a:p>
            <a:fld id="{EE94E1B1-CD15-4C43-B79B-26B7CBE84F09}" type="slidenum">
              <a:rPr lang="pt-PT" smtClean="0"/>
              <a:t>16</a:t>
            </a:fld>
            <a:endParaRPr lang="pt-PT"/>
          </a:p>
        </p:txBody>
      </p:sp>
    </p:spTree>
    <p:extLst>
      <p:ext uri="{BB962C8B-B14F-4D97-AF65-F5344CB8AC3E}">
        <p14:creationId xmlns:p14="http://schemas.microsoft.com/office/powerpoint/2010/main" val="25973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4E1B1-CD15-4C43-B79B-26B7CBE84F09}" type="slidenum">
              <a:rPr lang="pt-PT" smtClean="0"/>
              <a:t>17</a:t>
            </a:fld>
            <a:endParaRPr lang="pt-PT"/>
          </a:p>
        </p:txBody>
      </p:sp>
    </p:spTree>
    <p:extLst>
      <p:ext uri="{BB962C8B-B14F-4D97-AF65-F5344CB8AC3E}">
        <p14:creationId xmlns:p14="http://schemas.microsoft.com/office/powerpoint/2010/main" val="1700997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4E1B1-CD15-4C43-B79B-26B7CBE84F09}" type="slidenum">
              <a:rPr lang="pt-PT" smtClean="0"/>
              <a:t>18</a:t>
            </a:fld>
            <a:endParaRPr lang="pt-PT" dirty="0"/>
          </a:p>
        </p:txBody>
      </p:sp>
    </p:spTree>
    <p:extLst>
      <p:ext uri="{BB962C8B-B14F-4D97-AF65-F5344CB8AC3E}">
        <p14:creationId xmlns:p14="http://schemas.microsoft.com/office/powerpoint/2010/main" val="1159410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4E1B1-CD15-4C43-B79B-26B7CBE84F09}" type="slidenum">
              <a:rPr lang="pt-PT" smtClean="0"/>
              <a:t>2</a:t>
            </a:fld>
            <a:endParaRPr lang="pt-PT"/>
          </a:p>
        </p:txBody>
      </p:sp>
    </p:spTree>
    <p:extLst>
      <p:ext uri="{BB962C8B-B14F-4D97-AF65-F5344CB8AC3E}">
        <p14:creationId xmlns:p14="http://schemas.microsoft.com/office/powerpoint/2010/main" val="2278648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4E1B1-CD15-4C43-B79B-26B7CBE84F09}" type="slidenum">
              <a:rPr lang="pt-PT" smtClean="0"/>
              <a:t>3</a:t>
            </a:fld>
            <a:endParaRPr lang="pt-PT"/>
          </a:p>
        </p:txBody>
      </p:sp>
    </p:spTree>
    <p:extLst>
      <p:ext uri="{BB962C8B-B14F-4D97-AF65-F5344CB8AC3E}">
        <p14:creationId xmlns:p14="http://schemas.microsoft.com/office/powerpoint/2010/main" val="1860187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4E1B1-CD15-4C43-B79B-26B7CBE84F09}" type="slidenum">
              <a:rPr lang="pt-PT" smtClean="0"/>
              <a:t>4</a:t>
            </a:fld>
            <a:endParaRPr lang="pt-PT"/>
          </a:p>
        </p:txBody>
      </p:sp>
    </p:spTree>
    <p:extLst>
      <p:ext uri="{BB962C8B-B14F-4D97-AF65-F5344CB8AC3E}">
        <p14:creationId xmlns:p14="http://schemas.microsoft.com/office/powerpoint/2010/main" val="595404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4E1B1-CD15-4C43-B79B-26B7CBE84F09}" type="slidenum">
              <a:rPr lang="pt-PT" smtClean="0"/>
              <a:t>5</a:t>
            </a:fld>
            <a:endParaRPr lang="pt-PT"/>
          </a:p>
        </p:txBody>
      </p:sp>
    </p:spTree>
    <p:extLst>
      <p:ext uri="{BB962C8B-B14F-4D97-AF65-F5344CB8AC3E}">
        <p14:creationId xmlns:p14="http://schemas.microsoft.com/office/powerpoint/2010/main" val="116009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4E1B1-CD15-4C43-B79B-26B7CBE84F09}" type="slidenum">
              <a:rPr lang="pt-PT" smtClean="0"/>
              <a:t>6</a:t>
            </a:fld>
            <a:endParaRPr lang="pt-PT"/>
          </a:p>
        </p:txBody>
      </p:sp>
    </p:spTree>
    <p:extLst>
      <p:ext uri="{BB962C8B-B14F-4D97-AF65-F5344CB8AC3E}">
        <p14:creationId xmlns:p14="http://schemas.microsoft.com/office/powerpoint/2010/main" val="1415508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4E1B1-CD15-4C43-B79B-26B7CBE84F09}" type="slidenum">
              <a:rPr lang="pt-PT" smtClean="0"/>
              <a:t>7</a:t>
            </a:fld>
            <a:endParaRPr lang="pt-PT"/>
          </a:p>
        </p:txBody>
      </p:sp>
    </p:spTree>
    <p:extLst>
      <p:ext uri="{BB962C8B-B14F-4D97-AF65-F5344CB8AC3E}">
        <p14:creationId xmlns:p14="http://schemas.microsoft.com/office/powerpoint/2010/main" val="3918448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4E1B1-CD15-4C43-B79B-26B7CBE84F09}" type="slidenum">
              <a:rPr lang="pt-PT" smtClean="0"/>
              <a:t>8</a:t>
            </a:fld>
            <a:endParaRPr lang="pt-PT"/>
          </a:p>
        </p:txBody>
      </p:sp>
    </p:spTree>
    <p:extLst>
      <p:ext uri="{BB962C8B-B14F-4D97-AF65-F5344CB8AC3E}">
        <p14:creationId xmlns:p14="http://schemas.microsoft.com/office/powerpoint/2010/main" val="2545772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94E1B1-CD15-4C43-B79B-26B7CBE84F09}" type="slidenum">
              <a:rPr lang="pt-PT" smtClean="0"/>
              <a:t>9</a:t>
            </a:fld>
            <a:endParaRPr lang="pt-PT"/>
          </a:p>
        </p:txBody>
      </p:sp>
    </p:spTree>
    <p:extLst>
      <p:ext uri="{BB962C8B-B14F-4D97-AF65-F5344CB8AC3E}">
        <p14:creationId xmlns:p14="http://schemas.microsoft.com/office/powerpoint/2010/main" val="33767543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parador - Verd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2045510800"/>
              </p:ext>
            </p:extLst>
          </p:nvPr>
        </p:nvGraphicFramePr>
        <p:xfrm>
          <a:off x="2119" y="2119"/>
          <a:ext cx="2116" cy="2116"/>
        </p:xfrm>
        <a:graphic>
          <a:graphicData uri="http://schemas.openxmlformats.org/presentationml/2006/ole">
            <mc:AlternateContent xmlns:mc="http://schemas.openxmlformats.org/markup-compatibility/2006">
              <mc:Choice xmlns:v="urn:schemas-microsoft-com:vml" Requires="v">
                <p:oleObj name="think-cell Slide" r:id="rId3" imgW="524" imgH="526" progId="TCLayout.ActiveDocument.1">
                  <p:embed/>
                </p:oleObj>
              </mc:Choice>
              <mc:Fallback>
                <p:oleObj name="think-cell Slide" r:id="rId3" imgW="524" imgH="526" progId="TCLayout.ActiveDocument.1">
                  <p:embed/>
                  <p:pic>
                    <p:nvPicPr>
                      <p:cNvPr id="5" name="Object 4" hidden="1"/>
                      <p:cNvPicPr/>
                      <p:nvPr/>
                    </p:nvPicPr>
                    <p:blipFill>
                      <a:blip r:embed="rId4"/>
                      <a:stretch>
                        <a:fillRect/>
                      </a:stretch>
                    </p:blipFill>
                    <p:spPr>
                      <a:xfrm>
                        <a:off x="2119" y="2119"/>
                        <a:ext cx="2116" cy="2116"/>
                      </a:xfrm>
                      <a:prstGeom prst="rect">
                        <a:avLst/>
                      </a:prstGeom>
                    </p:spPr>
                  </p:pic>
                </p:oleObj>
              </mc:Fallback>
            </mc:AlternateContent>
          </a:graphicData>
        </a:graphic>
      </p:graphicFrame>
    </p:spTree>
    <p:extLst>
      <p:ext uri="{BB962C8B-B14F-4D97-AF65-F5344CB8AC3E}">
        <p14:creationId xmlns:p14="http://schemas.microsoft.com/office/powerpoint/2010/main" val="42243747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pa">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567875782"/>
              </p:ext>
            </p:ext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name="think-cell Slide" r:id="rId3" imgW="524" imgH="526" progId="TCLayout.ActiveDocument.1">
                  <p:embed/>
                </p:oleObj>
              </mc:Choice>
              <mc:Fallback>
                <p:oleObj name="think-cell Slide" r:id="rId3" imgW="524" imgH="526" progId="TCLayout.ActiveDocument.1">
                  <p:embed/>
                  <p:pic>
                    <p:nvPicPr>
                      <p:cNvPr id="4" name="Object 3" hidden="1"/>
                      <p:cNvPicPr/>
                      <p:nvPr/>
                    </p:nvPicPr>
                    <p:blipFill>
                      <a:blip r:embed="rId4"/>
                      <a:stretch>
                        <a:fillRect/>
                      </a:stretch>
                    </p:blipFill>
                    <p:spPr>
                      <a:xfrm>
                        <a:off x="2119" y="1590"/>
                        <a:ext cx="2116" cy="1587"/>
                      </a:xfrm>
                      <a:prstGeom prst="rect">
                        <a:avLst/>
                      </a:prstGeom>
                    </p:spPr>
                  </p:pic>
                </p:oleObj>
              </mc:Fallback>
            </mc:AlternateContent>
          </a:graphicData>
        </a:graphic>
      </p:graphicFrame>
    </p:spTree>
    <p:extLst>
      <p:ext uri="{BB962C8B-B14F-4D97-AF65-F5344CB8AC3E}">
        <p14:creationId xmlns:p14="http://schemas.microsoft.com/office/powerpoint/2010/main" val="25639138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38570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tags" Target="../tags/tag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5"/>
            </p:custDataLst>
            <p:extLst>
              <p:ext uri="{D42A27DB-BD31-4B8C-83A1-F6EECF244321}">
                <p14:modId xmlns:p14="http://schemas.microsoft.com/office/powerpoint/2010/main" val="676753299"/>
              </p:ext>
            </p:extLst>
          </p:nvPr>
        </p:nvGraphicFramePr>
        <p:xfrm>
          <a:off x="2119" y="2123"/>
          <a:ext cx="2116" cy="2116"/>
        </p:xfrm>
        <a:graphic>
          <a:graphicData uri="http://schemas.openxmlformats.org/presentationml/2006/ole">
            <mc:AlternateContent xmlns:mc="http://schemas.openxmlformats.org/markup-compatibility/2006">
              <mc:Choice xmlns:v="urn:schemas-microsoft-com:vml" Requires="v">
                <p:oleObj name="think-cell Slide" r:id="rId6" imgW="524" imgH="526" progId="TCLayout.ActiveDocument.1">
                  <p:embed/>
                </p:oleObj>
              </mc:Choice>
              <mc:Fallback>
                <p:oleObj name="think-cell Slide" r:id="rId6" imgW="524" imgH="526" progId="TCLayout.ActiveDocument.1">
                  <p:embed/>
                  <p:pic>
                    <p:nvPicPr>
                      <p:cNvPr id="5" name="Object 4" hidden="1"/>
                      <p:cNvPicPr/>
                      <p:nvPr/>
                    </p:nvPicPr>
                    <p:blipFill>
                      <a:blip r:embed="rId7"/>
                      <a:stretch>
                        <a:fillRect/>
                      </a:stretch>
                    </p:blipFill>
                    <p:spPr>
                      <a:xfrm>
                        <a:off x="2119" y="2123"/>
                        <a:ext cx="2116" cy="2116"/>
                      </a:xfrm>
                      <a:prstGeom prst="rect">
                        <a:avLst/>
                      </a:prstGeom>
                    </p:spPr>
                  </p:pic>
                </p:oleObj>
              </mc:Fallback>
            </mc:AlternateContent>
          </a:graphicData>
        </a:graphic>
      </p:graphicFrame>
      <p:sp>
        <p:nvSpPr>
          <p:cNvPr id="4" name="Text Placeholder 3"/>
          <p:cNvSpPr>
            <a:spLocks noGrp="1"/>
          </p:cNvSpPr>
          <p:nvPr>
            <p:ph type="body" idx="1"/>
          </p:nvPr>
        </p:nvSpPr>
        <p:spPr>
          <a:xfrm>
            <a:off x="838201" y="1826687"/>
            <a:ext cx="10515600" cy="1511183"/>
          </a:xfrm>
          <a:prstGeom prst="rect">
            <a:avLst/>
          </a:prstGeom>
        </p:spPr>
        <p:txBody>
          <a:bodyPr vert="horz" lIns="91440" tIns="45720" rIns="91440" bIns="4572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pt-PT" dirty="0"/>
          </a:p>
        </p:txBody>
      </p:sp>
    </p:spTree>
    <p:extLst>
      <p:ext uri="{BB962C8B-B14F-4D97-AF65-F5344CB8AC3E}">
        <p14:creationId xmlns:p14="http://schemas.microsoft.com/office/powerpoint/2010/main" val="3080948530"/>
      </p:ext>
    </p:extLst>
  </p:cSld>
  <p:clrMap bg1="lt1" tx1="dk1" bg2="lt2" tx2="dk2" accent1="accent1" accent2="accent2" accent3="accent3" accent4="accent4" accent5="accent5" accent6="accent6" hlink="hlink" folHlink="folHlink"/>
  <p:sldLayoutIdLst>
    <p:sldLayoutId id="2147483734" r:id="rId1"/>
    <p:sldLayoutId id="2147483733" r:id="rId2"/>
    <p:sldLayoutId id="2147483741" r:id="rId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l" defTabSz="914354" rtl="0" eaLnBrk="1" latinLnBrk="0" hangingPunct="1">
        <a:lnSpc>
          <a:spcPts val="4000"/>
        </a:lnSpc>
        <a:spcBef>
          <a:spcPct val="0"/>
        </a:spcBef>
        <a:buNone/>
        <a:defRPr sz="4000" kern="1200" cap="all" baseline="0">
          <a:solidFill>
            <a:schemeClr val="tx1"/>
          </a:solidFill>
          <a:latin typeface="Arial" panose="020B0604020202020204" pitchFamily="34" charset="0"/>
          <a:ea typeface="+mj-ea"/>
          <a:cs typeface="Arial" panose="020B0604020202020204" pitchFamily="34" charset="0"/>
        </a:defRPr>
      </a:lvl1pPr>
    </p:titleStyle>
    <p:bodyStyle>
      <a:lvl1pPr marL="0" indent="0" algn="l" defTabSz="914354" rtl="0" eaLnBrk="1" latinLnBrk="0" hangingPunct="1">
        <a:spcBef>
          <a:spcPts val="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1pPr>
      <a:lvl2pPr marL="457178" indent="0" algn="l" defTabSz="914354" rtl="0" eaLnBrk="1" latinLnBrk="0" hangingPunct="1">
        <a:spcBef>
          <a:spcPct val="20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2pPr>
      <a:lvl3pPr marL="0" indent="0" algn="l" defTabSz="914354" rtl="0" eaLnBrk="1" latinLnBrk="0" hangingPunct="1">
        <a:spcBef>
          <a:spcPts val="0"/>
        </a:spcBef>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3pPr>
      <a:lvl4pPr marL="0" indent="0" algn="l" defTabSz="914354" rtl="0" eaLnBrk="1" latinLnBrk="0" hangingPunct="1">
        <a:spcBef>
          <a:spcPts val="0"/>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828709" indent="0" algn="l" defTabSz="914354" rtl="0" eaLnBrk="1" latinLnBrk="0" hangingPunct="1">
        <a:spcBef>
          <a:spcPct val="20000"/>
        </a:spcBef>
        <a:buFont typeface="Arial" panose="020B0604020202020204" pitchFamily="34" charset="0"/>
        <a:buNone/>
        <a:defRPr sz="1300" kern="1200">
          <a:solidFill>
            <a:schemeClr val="tx1"/>
          </a:solidFill>
          <a:latin typeface="Arial" panose="020B0604020202020204" pitchFamily="34" charset="0"/>
          <a:ea typeface="+mn-ea"/>
          <a:cs typeface="Arial" panose="020B0604020202020204" pitchFamily="34" charset="0"/>
        </a:defRPr>
      </a:lvl5pPr>
      <a:lvl6pPr marL="2514474"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PT"/>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8" Type="http://schemas.openxmlformats.org/officeDocument/2006/relationships/hyperlink" Target="https://www.iapmei.pt/Paginas/StartUP-Visa-en.aspx" TargetMode="External"/><Relationship Id="rId13" Type="http://schemas.openxmlformats.org/officeDocument/2006/relationships/image" Target="../media/image5.svg"/><Relationship Id="rId3" Type="http://schemas.openxmlformats.org/officeDocument/2006/relationships/image" Target="../media/image80.png"/><Relationship Id="rId7" Type="http://schemas.openxmlformats.org/officeDocument/2006/relationships/image" Target="../media/image82.emf"/><Relationship Id="rId12"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83.png"/><Relationship Id="rId5" Type="http://schemas.openxmlformats.org/officeDocument/2006/relationships/image" Target="../media/image2.jpeg"/><Relationship Id="rId15" Type="http://schemas.openxmlformats.org/officeDocument/2006/relationships/hyperlink" Target="https://startupportugal.com/pt/programs/vales-para-incubadoras-e-aceleradoras/" TargetMode="External"/><Relationship Id="rId10" Type="http://schemas.openxmlformats.org/officeDocument/2006/relationships/hyperlink" Target="https://www.portugalventures.pt/en/about-us/value-proposal/" TargetMode="External"/><Relationship Id="rId4" Type="http://schemas.openxmlformats.org/officeDocument/2006/relationships/image" Target="../media/image81.svg"/><Relationship Id="rId9" Type="http://schemas.openxmlformats.org/officeDocument/2006/relationships/hyperlink" Target="https://www.portugalventures.pt/en/about-us/investment-strategy-2/" TargetMode="External"/><Relationship Id="rId14" Type="http://schemas.openxmlformats.org/officeDocument/2006/relationships/hyperlink" Target="https://startupportugal.com/pt/programs/vouchers-para-startups-novos-produtos-verdes-e-digitais/"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iapmei.pt/Paginas/Tech-Visa-en.aspx" TargetMode="External"/><Relationship Id="rId3" Type="http://schemas.openxmlformats.org/officeDocument/2006/relationships/image" Target="../media/image80.png"/><Relationship Id="rId7" Type="http://schemas.openxmlformats.org/officeDocument/2006/relationships/image" Target="../media/image82.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2.jpeg"/><Relationship Id="rId10" Type="http://schemas.openxmlformats.org/officeDocument/2006/relationships/image" Target="../media/image83.png"/><Relationship Id="rId4" Type="http://schemas.openxmlformats.org/officeDocument/2006/relationships/image" Target="../media/image81.svg"/><Relationship Id="rId9" Type="http://schemas.openxmlformats.org/officeDocument/2006/relationships/hyperlink" Target="https://www.ani.pt/en/knowledge-valorization/interface/technological-free-zones/"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rni.pt/programa-semente" TargetMode="External"/><Relationship Id="rId3" Type="http://schemas.openxmlformats.org/officeDocument/2006/relationships/image" Target="../media/image80.png"/><Relationship Id="rId7" Type="http://schemas.openxmlformats.org/officeDocument/2006/relationships/image" Target="../media/image82.em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2.jpeg"/><Relationship Id="rId4" Type="http://schemas.openxmlformats.org/officeDocument/2006/relationships/image" Target="../media/image81.svg"/><Relationship Id="rId9" Type="http://schemas.openxmlformats.org/officeDocument/2006/relationships/image" Target="../media/image83.png"/></Relationships>
</file>

<file path=ppt/slides/_rels/slide13.xml.rels><?xml version="1.0" encoding="UTF-8" standalone="yes"?>
<Relationships xmlns="http://schemas.openxmlformats.org/package/2006/relationships"><Relationship Id="rId8" Type="http://schemas.openxmlformats.org/officeDocument/2006/relationships/image" Target="../media/image85.sv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2.jpeg"/><Relationship Id="rId4" Type="http://schemas.openxmlformats.org/officeDocument/2006/relationships/image" Target="../media/image81.svg"/></Relationships>
</file>

<file path=ppt/slides/_rels/slide1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82.emf"/><Relationship Id="rId5" Type="http://schemas.openxmlformats.org/officeDocument/2006/relationships/image" Target="../media/image7.emf"/><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7.jpg"/><Relationship Id="rId7" Type="http://schemas.openxmlformats.org/officeDocument/2006/relationships/image" Target="../media/image89.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8.jpeg"/><Relationship Id="rId5" Type="http://schemas.openxmlformats.org/officeDocument/2006/relationships/image" Target="../media/image7.emf"/><Relationship Id="rId10" Type="http://schemas.openxmlformats.org/officeDocument/2006/relationships/image" Target="../media/image92.png"/><Relationship Id="rId4" Type="http://schemas.openxmlformats.org/officeDocument/2006/relationships/image" Target="../media/image2.jpeg"/><Relationship Id="rId9" Type="http://schemas.openxmlformats.org/officeDocument/2006/relationships/image" Target="../media/image91.png"/></Relationships>
</file>

<file path=ppt/slides/_rels/slide16.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7.jpg"/><Relationship Id="rId7" Type="http://schemas.openxmlformats.org/officeDocument/2006/relationships/image" Target="../media/image9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8.jpeg"/><Relationship Id="rId5" Type="http://schemas.openxmlformats.org/officeDocument/2006/relationships/image" Target="../media/image7.emf"/><Relationship Id="rId4" Type="http://schemas.openxmlformats.org/officeDocument/2006/relationships/image" Target="../media/image2.jpeg"/><Relationship Id="rId9" Type="http://schemas.openxmlformats.org/officeDocument/2006/relationships/image" Target="../media/image95.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96.png"/><Relationship Id="rId5" Type="http://schemas.openxmlformats.org/officeDocument/2006/relationships/image" Target="../media/image27.png"/><Relationship Id="rId4" Type="http://schemas.openxmlformats.org/officeDocument/2006/relationships/image" Target="../media/image7.emf"/></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97.emf"/><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hyperlink" Target="https://www.startupbraga.com/" TargetMode="External"/><Relationship Id="rId13" Type="http://schemas.openxmlformats.org/officeDocument/2006/relationships/hyperlink" Target="http://www.parkurbis.pt/" TargetMode="External"/><Relationship Id="rId18" Type="http://schemas.openxmlformats.org/officeDocument/2006/relationships/image" Target="../media/image14.png"/><Relationship Id="rId3" Type="http://schemas.openxmlformats.org/officeDocument/2006/relationships/image" Target="../media/image6.png"/><Relationship Id="rId21" Type="http://schemas.openxmlformats.org/officeDocument/2006/relationships/hyperlink" Target="https://beta-i.com/" TargetMode="External"/><Relationship Id="rId7" Type="http://schemas.openxmlformats.org/officeDocument/2006/relationships/image" Target="../media/image8.png"/><Relationship Id="rId12" Type="http://schemas.openxmlformats.org/officeDocument/2006/relationships/image" Target="../media/image11.png"/><Relationship Id="rId17" Type="http://schemas.openxmlformats.org/officeDocument/2006/relationships/hyperlink" Target="https://uptec.up.pt/" TargetMode="External"/><Relationship Id="rId25" Type="http://schemas.openxmlformats.org/officeDocument/2006/relationships/image" Target="../media/image18.png"/><Relationship Id="rId2" Type="http://schemas.openxmlformats.org/officeDocument/2006/relationships/notesSlide" Target="../notesSlides/notesSlide3.xml"/><Relationship Id="rId16" Type="http://schemas.openxmlformats.org/officeDocument/2006/relationships/image" Target="../media/image13.png"/><Relationship Id="rId20"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hyperlink" Target="https://www.startuplisboa.com/" TargetMode="External"/><Relationship Id="rId11" Type="http://schemas.openxmlformats.org/officeDocument/2006/relationships/hyperlink" Target="https://www.ipn.pt/" TargetMode="External"/><Relationship Id="rId24" Type="http://schemas.openxmlformats.org/officeDocument/2006/relationships/hyperlink" Target="https://www.lispolis.pt/?lang=en" TargetMode="External"/><Relationship Id="rId5" Type="http://schemas.openxmlformats.org/officeDocument/2006/relationships/image" Target="../media/image7.emf"/><Relationship Id="rId15" Type="http://schemas.openxmlformats.org/officeDocument/2006/relationships/hyperlink" Target="http://www.pci.pt/" TargetMode="External"/><Relationship Id="rId23" Type="http://schemas.openxmlformats.org/officeDocument/2006/relationships/image" Target="../media/image17.png"/><Relationship Id="rId10" Type="http://schemas.openxmlformats.org/officeDocument/2006/relationships/image" Target="../media/image10.svg"/><Relationship Id="rId19" Type="http://schemas.openxmlformats.org/officeDocument/2006/relationships/hyperlink" Target="https://www.bgi.pt/" TargetMode="External"/><Relationship Id="rId4" Type="http://schemas.openxmlformats.org/officeDocument/2006/relationships/image" Target="../media/image2.jpeg"/><Relationship Id="rId9" Type="http://schemas.openxmlformats.org/officeDocument/2006/relationships/image" Target="../media/image9.png"/><Relationship Id="rId14" Type="http://schemas.openxmlformats.org/officeDocument/2006/relationships/image" Target="../media/image12.jpeg"/><Relationship Id="rId22"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7.emf"/><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7.emf"/><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7.emf"/><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7.emf"/><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jpeg"/><Relationship Id="rId9" Type="http://schemas.openxmlformats.org/officeDocument/2006/relationships/image" Target="../media/image31.png"/><Relationship Id="rId14" Type="http://schemas.openxmlformats.org/officeDocument/2006/relationships/image" Target="../media/image36.png"/></Relationships>
</file>

<file path=ppt/slides/_rels/slide9.xml.rels><?xml version="1.0" encoding="UTF-8" standalone="yes"?>
<Relationships xmlns="http://schemas.openxmlformats.org/package/2006/relationships"><Relationship Id="rId13" Type="http://schemas.openxmlformats.org/officeDocument/2006/relationships/image" Target="../media/image45.png"/><Relationship Id="rId18" Type="http://schemas.openxmlformats.org/officeDocument/2006/relationships/image" Target="../media/image50.png"/><Relationship Id="rId26" Type="http://schemas.openxmlformats.org/officeDocument/2006/relationships/image" Target="../media/image58.jpeg"/><Relationship Id="rId39" Type="http://schemas.openxmlformats.org/officeDocument/2006/relationships/image" Target="../media/image71.png"/><Relationship Id="rId21" Type="http://schemas.openxmlformats.org/officeDocument/2006/relationships/image" Target="../media/image53.jpeg"/><Relationship Id="rId34" Type="http://schemas.openxmlformats.org/officeDocument/2006/relationships/image" Target="../media/image66.png"/><Relationship Id="rId42" Type="http://schemas.openxmlformats.org/officeDocument/2006/relationships/image" Target="../media/image74.png"/><Relationship Id="rId47" Type="http://schemas.openxmlformats.org/officeDocument/2006/relationships/image" Target="../media/image79.png"/><Relationship Id="rId7" Type="http://schemas.openxmlformats.org/officeDocument/2006/relationships/image" Target="../media/image39.png"/><Relationship Id="rId2" Type="http://schemas.openxmlformats.org/officeDocument/2006/relationships/notesSlide" Target="../notesSlides/notesSlide9.xml"/><Relationship Id="rId16" Type="http://schemas.openxmlformats.org/officeDocument/2006/relationships/image" Target="../media/image48.png"/><Relationship Id="rId29" Type="http://schemas.openxmlformats.org/officeDocument/2006/relationships/image" Target="../media/image61.png"/><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image" Target="../media/image43.png"/><Relationship Id="rId24" Type="http://schemas.openxmlformats.org/officeDocument/2006/relationships/image" Target="../media/image56.png"/><Relationship Id="rId32" Type="http://schemas.openxmlformats.org/officeDocument/2006/relationships/image" Target="../media/image64.png"/><Relationship Id="rId37" Type="http://schemas.openxmlformats.org/officeDocument/2006/relationships/image" Target="../media/image69.png"/><Relationship Id="rId40" Type="http://schemas.openxmlformats.org/officeDocument/2006/relationships/image" Target="../media/image72.png"/><Relationship Id="rId45" Type="http://schemas.openxmlformats.org/officeDocument/2006/relationships/image" Target="../media/image77.png"/><Relationship Id="rId5" Type="http://schemas.openxmlformats.org/officeDocument/2006/relationships/image" Target="../media/image27.png"/><Relationship Id="rId15" Type="http://schemas.openxmlformats.org/officeDocument/2006/relationships/image" Target="../media/image47.png"/><Relationship Id="rId23" Type="http://schemas.openxmlformats.org/officeDocument/2006/relationships/image" Target="../media/image55.png"/><Relationship Id="rId28" Type="http://schemas.openxmlformats.org/officeDocument/2006/relationships/image" Target="../media/image60.png"/><Relationship Id="rId36" Type="http://schemas.openxmlformats.org/officeDocument/2006/relationships/image" Target="../media/image68.png"/><Relationship Id="rId10" Type="http://schemas.openxmlformats.org/officeDocument/2006/relationships/image" Target="../media/image42.png"/><Relationship Id="rId19" Type="http://schemas.openxmlformats.org/officeDocument/2006/relationships/image" Target="../media/image51.png"/><Relationship Id="rId31" Type="http://schemas.openxmlformats.org/officeDocument/2006/relationships/image" Target="../media/image63.png"/><Relationship Id="rId44" Type="http://schemas.openxmlformats.org/officeDocument/2006/relationships/image" Target="../media/image76.png"/><Relationship Id="rId4" Type="http://schemas.openxmlformats.org/officeDocument/2006/relationships/image" Target="../media/image7.emf"/><Relationship Id="rId9" Type="http://schemas.openxmlformats.org/officeDocument/2006/relationships/image" Target="../media/image41.png"/><Relationship Id="rId14" Type="http://schemas.openxmlformats.org/officeDocument/2006/relationships/image" Target="../media/image46.png"/><Relationship Id="rId22" Type="http://schemas.openxmlformats.org/officeDocument/2006/relationships/image" Target="../media/image54.png"/><Relationship Id="rId27" Type="http://schemas.openxmlformats.org/officeDocument/2006/relationships/image" Target="../media/image59.png"/><Relationship Id="rId30" Type="http://schemas.openxmlformats.org/officeDocument/2006/relationships/image" Target="../media/image62.png"/><Relationship Id="rId35" Type="http://schemas.openxmlformats.org/officeDocument/2006/relationships/image" Target="../media/image67.png"/><Relationship Id="rId43" Type="http://schemas.openxmlformats.org/officeDocument/2006/relationships/image" Target="../media/image75.png"/><Relationship Id="rId8" Type="http://schemas.openxmlformats.org/officeDocument/2006/relationships/image" Target="../media/image40.png"/><Relationship Id="rId3" Type="http://schemas.openxmlformats.org/officeDocument/2006/relationships/image" Target="../media/image2.jpeg"/><Relationship Id="rId12" Type="http://schemas.openxmlformats.org/officeDocument/2006/relationships/image" Target="../media/image44.png"/><Relationship Id="rId17" Type="http://schemas.openxmlformats.org/officeDocument/2006/relationships/image" Target="../media/image49.png"/><Relationship Id="rId25" Type="http://schemas.openxmlformats.org/officeDocument/2006/relationships/image" Target="../media/image57.png"/><Relationship Id="rId33" Type="http://schemas.openxmlformats.org/officeDocument/2006/relationships/image" Target="../media/image65.png"/><Relationship Id="rId38" Type="http://schemas.openxmlformats.org/officeDocument/2006/relationships/image" Target="../media/image70.png"/><Relationship Id="rId46" Type="http://schemas.openxmlformats.org/officeDocument/2006/relationships/image" Target="../media/image78.svg"/><Relationship Id="rId20" Type="http://schemas.openxmlformats.org/officeDocument/2006/relationships/image" Target="../media/image52.png"/><Relationship Id="rId41" Type="http://schemas.openxmlformats.org/officeDocument/2006/relationships/image" Target="../media/image7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https://www.newsinheadlines.com/wp-content/uploads/2018/01/Hybon-Elevators-and-Escalators-139.jpg">
            <a:extLst>
              <a:ext uri="{FF2B5EF4-FFF2-40B4-BE49-F238E27FC236}">
                <a16:creationId xmlns:a16="http://schemas.microsoft.com/office/drawing/2014/main" id="{A469A1E4-9736-C341-A09E-0CA855DB28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251"/>
          <a:stretch>
            <a:fillRect/>
          </a:stretch>
        </p:blipFill>
        <p:spPr bwMode="auto">
          <a:xfrm>
            <a:off x="-1" y="-14032"/>
            <a:ext cx="6600057" cy="4889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BEEEA960-ED6D-1240-898A-E10CF7376A98}"/>
              </a:ext>
            </a:extLst>
          </p:cNvPr>
          <p:cNvSpPr/>
          <p:nvPr/>
        </p:nvSpPr>
        <p:spPr>
          <a:xfrm>
            <a:off x="0" y="0"/>
            <a:ext cx="6103493" cy="4874388"/>
          </a:xfrm>
          <a:prstGeom prst="rect">
            <a:avLst/>
          </a:prstGeom>
          <a:solidFill>
            <a:srgbClr val="3D322D">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05AA98F0-E417-9C4A-883F-4393D0956581}"/>
              </a:ext>
            </a:extLst>
          </p:cNvPr>
          <p:cNvSpPr/>
          <p:nvPr/>
        </p:nvSpPr>
        <p:spPr>
          <a:xfrm>
            <a:off x="6096000" y="1749"/>
            <a:ext cx="6096000" cy="4874388"/>
          </a:xfrm>
          <a:prstGeom prst="rect">
            <a:avLst/>
          </a:prstGeom>
          <a:solidFill>
            <a:srgbClr val="00A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CaixaDeTexto 8">
            <a:extLst>
              <a:ext uri="{FF2B5EF4-FFF2-40B4-BE49-F238E27FC236}">
                <a16:creationId xmlns:a16="http://schemas.microsoft.com/office/drawing/2014/main" id="{847FAF0C-3853-8B43-BD15-32B6E0E2FD3D}"/>
              </a:ext>
            </a:extLst>
          </p:cNvPr>
          <p:cNvSpPr txBox="1"/>
          <p:nvPr/>
        </p:nvSpPr>
        <p:spPr>
          <a:xfrm>
            <a:off x="6384205" y="3976174"/>
            <a:ext cx="5527083" cy="307777"/>
          </a:xfrm>
          <a:prstGeom prst="rect">
            <a:avLst/>
          </a:prstGeom>
          <a:noFill/>
        </p:spPr>
        <p:txBody>
          <a:bodyPr wrap="square" lIns="0" tIns="0" rIns="0" bIns="0" rtlCol="0">
            <a:noAutofit/>
          </a:bodyPr>
          <a:lstStyle/>
          <a:p>
            <a:r>
              <a:rPr lang="pt-PT" b="1" dirty="0">
                <a:solidFill>
                  <a:schemeClr val="bg1"/>
                </a:solidFill>
                <a:latin typeface="Arial Narrow" panose="020B0604020202020204" pitchFamily="34" charset="0"/>
                <a:cs typeface="Arial Narrow" panose="020B0604020202020204" pitchFamily="34" charset="0"/>
              </a:rPr>
              <a:t>PORTUGAL: </a:t>
            </a:r>
            <a:r>
              <a:rPr lang="pt-PT" dirty="0">
                <a:solidFill>
                  <a:schemeClr val="bg1"/>
                </a:solidFill>
                <a:latin typeface="Arial Narrow" panose="020B0604020202020204" pitchFamily="34" charset="0"/>
                <a:cs typeface="Arial Narrow" panose="020B0604020202020204" pitchFamily="34" charset="0"/>
              </a:rPr>
              <a:t>UM ECOSSISTEMA VIBRANTE PARA STARTUPS</a:t>
            </a:r>
          </a:p>
        </p:txBody>
      </p:sp>
      <p:sp>
        <p:nvSpPr>
          <p:cNvPr id="20" name="CaixaDeTexto 8">
            <a:extLst>
              <a:ext uri="{FF2B5EF4-FFF2-40B4-BE49-F238E27FC236}">
                <a16:creationId xmlns:a16="http://schemas.microsoft.com/office/drawing/2014/main" id="{85316A1E-DC37-404A-A6D6-C4E043C3CEB4}"/>
              </a:ext>
            </a:extLst>
          </p:cNvPr>
          <p:cNvSpPr txBox="1"/>
          <p:nvPr/>
        </p:nvSpPr>
        <p:spPr>
          <a:xfrm>
            <a:off x="6384205" y="2877316"/>
            <a:ext cx="5527083" cy="1055740"/>
          </a:xfrm>
          <a:prstGeom prst="rect">
            <a:avLst/>
          </a:prstGeom>
          <a:noFill/>
        </p:spPr>
        <p:txBody>
          <a:bodyPr wrap="square" lIns="0" tIns="0" rIns="0" bIns="0" rtlCol="0">
            <a:noAutofit/>
          </a:bodyPr>
          <a:lstStyle/>
          <a:p>
            <a:r>
              <a:rPr lang="pt-PT" sz="3000" dirty="0">
                <a:solidFill>
                  <a:schemeClr val="bg1"/>
                </a:solidFill>
                <a:latin typeface="Arial Narrow" panose="020B0604020202020204" pitchFamily="34" charset="0"/>
                <a:cs typeface="Arial Narrow" panose="020B0604020202020204" pitchFamily="34" charset="0"/>
              </a:rPr>
              <a:t>ECOSSISTEMA</a:t>
            </a:r>
          </a:p>
          <a:p>
            <a:r>
              <a:rPr lang="pt-PT" sz="3000" b="1" dirty="0">
                <a:solidFill>
                  <a:schemeClr val="bg1"/>
                </a:solidFill>
                <a:latin typeface="Arial Narrow" panose="020B0604020202020204" pitchFamily="34" charset="0"/>
                <a:cs typeface="Arial Narrow" panose="020B0604020202020204" pitchFamily="34" charset="0"/>
              </a:rPr>
              <a:t>DE STARTUPS</a:t>
            </a:r>
          </a:p>
        </p:txBody>
      </p:sp>
      <p:pic>
        <p:nvPicPr>
          <p:cNvPr id="2" name="Picture 1">
            <a:extLst>
              <a:ext uri="{FF2B5EF4-FFF2-40B4-BE49-F238E27FC236}">
                <a16:creationId xmlns:a16="http://schemas.microsoft.com/office/drawing/2014/main" id="{D36A8558-BE87-F445-BCCA-80F6A2D3FDC0}"/>
              </a:ext>
            </a:extLst>
          </p:cNvPr>
          <p:cNvPicPr>
            <a:picLocks noChangeAspect="1"/>
          </p:cNvPicPr>
          <p:nvPr/>
        </p:nvPicPr>
        <p:blipFill>
          <a:blip r:embed="rId4"/>
          <a:stretch>
            <a:fillRect/>
          </a:stretch>
        </p:blipFill>
        <p:spPr>
          <a:xfrm>
            <a:off x="6384205" y="260350"/>
            <a:ext cx="2016051" cy="1969811"/>
          </a:xfrm>
          <a:prstGeom prst="rect">
            <a:avLst/>
          </a:prstGeom>
        </p:spPr>
      </p:pic>
      <p:pic>
        <p:nvPicPr>
          <p:cNvPr id="3" name="Graphic 3">
            <a:extLst>
              <a:ext uri="{FF2B5EF4-FFF2-40B4-BE49-F238E27FC236}">
                <a16:creationId xmlns:a16="http://schemas.microsoft.com/office/drawing/2014/main" id="{A7E73CFB-0D69-7394-1E2D-022811A2633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8197" y="5164850"/>
            <a:ext cx="2080504" cy="1432800"/>
          </a:xfrm>
          <a:prstGeom prst="rect">
            <a:avLst/>
          </a:prstGeom>
        </p:spPr>
      </p:pic>
    </p:spTree>
    <p:extLst>
      <p:ext uri="{BB962C8B-B14F-4D97-AF65-F5344CB8AC3E}">
        <p14:creationId xmlns:p14="http://schemas.microsoft.com/office/powerpoint/2010/main" val="8510575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941DAA1-770D-6947-A372-2F3EA4B602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60800" y="1916831"/>
            <a:ext cx="6861293" cy="4849663"/>
          </a:xfrm>
          <a:prstGeom prst="rect">
            <a:avLst/>
          </a:prstGeom>
        </p:spPr>
      </p:pic>
      <p:pic>
        <p:nvPicPr>
          <p:cNvPr id="10" name="Picture 4" descr="https://www.newsinheadlines.com/wp-content/uploads/2018/01/Hybon-Elevators-and-Escalators-139.jpg">
            <a:extLst>
              <a:ext uri="{FF2B5EF4-FFF2-40B4-BE49-F238E27FC236}">
                <a16:creationId xmlns:a16="http://schemas.microsoft.com/office/drawing/2014/main" id="{03CD10C0-9372-BF41-A1A6-E7D7264DD47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8524" t="25" r="39298" b="2226"/>
          <a:stretch/>
        </p:blipFill>
        <p:spPr bwMode="auto">
          <a:xfrm>
            <a:off x="0" y="1749"/>
            <a:ext cx="1127125" cy="685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077FD2E8-F335-CD43-946C-33E90B9B1755}"/>
              </a:ext>
            </a:extLst>
          </p:cNvPr>
          <p:cNvPicPr>
            <a:picLocks noChangeAspect="1"/>
          </p:cNvPicPr>
          <p:nvPr/>
        </p:nvPicPr>
        <p:blipFill>
          <a:blip r:embed="rId6"/>
          <a:stretch>
            <a:fillRect/>
          </a:stretch>
        </p:blipFill>
        <p:spPr>
          <a:xfrm>
            <a:off x="193904" y="260350"/>
            <a:ext cx="739317" cy="720000"/>
          </a:xfrm>
          <a:prstGeom prst="rect">
            <a:avLst/>
          </a:prstGeom>
        </p:spPr>
      </p:pic>
      <p:sp>
        <p:nvSpPr>
          <p:cNvPr id="19" name="Rectangle 18">
            <a:extLst>
              <a:ext uri="{FF2B5EF4-FFF2-40B4-BE49-F238E27FC236}">
                <a16:creationId xmlns:a16="http://schemas.microsoft.com/office/drawing/2014/main" id="{1B08F9FA-2FF0-1E4A-98D1-B4FBC9D4FCE7}"/>
              </a:ext>
            </a:extLst>
          </p:cNvPr>
          <p:cNvSpPr/>
          <p:nvPr/>
        </p:nvSpPr>
        <p:spPr>
          <a:xfrm>
            <a:off x="1847528" y="260648"/>
            <a:ext cx="10093818" cy="931311"/>
          </a:xfrm>
          <a:prstGeom prst="rect">
            <a:avLst/>
          </a:prstGeom>
        </p:spPr>
        <p:txBody>
          <a:bodyPr wrap="square" lIns="0" tIns="0" rIns="0" bIns="0">
            <a:noAutofit/>
          </a:bodyPr>
          <a:lstStyle/>
          <a:p>
            <a:r>
              <a:rPr lang="en-US" sz="4000" dirty="0">
                <a:solidFill>
                  <a:srgbClr val="00A5DF"/>
                </a:solidFill>
                <a:latin typeface="Arial Narrow" panose="020B0604020202020204" pitchFamily="34" charset="0"/>
                <a:cs typeface="Arial Narrow" panose="020B0604020202020204" pitchFamily="34" charset="0"/>
              </a:rPr>
              <a:t>ECOSSISTEMA </a:t>
            </a:r>
            <a:r>
              <a:rPr lang="en-US" sz="4000" b="1" dirty="0">
                <a:solidFill>
                  <a:srgbClr val="00A5DF"/>
                </a:solidFill>
                <a:latin typeface="Arial Narrow" panose="020B0604020202020204" pitchFamily="34" charset="0"/>
                <a:cs typeface="Arial Narrow" panose="020B0604020202020204" pitchFamily="34" charset="0"/>
              </a:rPr>
              <a:t>DE STARTUPS</a:t>
            </a:r>
          </a:p>
          <a:p>
            <a:r>
              <a:rPr lang="en-US" sz="2400" b="1" dirty="0">
                <a:solidFill>
                  <a:srgbClr val="00A5DF"/>
                </a:solidFill>
                <a:latin typeface="Arial Narrow" panose="020B0604020202020204" pitchFamily="34" charset="0"/>
                <a:cs typeface="Arial Narrow" panose="020B0604020202020204" pitchFamily="34" charset="0"/>
              </a:rPr>
              <a:t>INCENTIVOS E APOIO PARA STARTUPS</a:t>
            </a:r>
          </a:p>
          <a:p>
            <a:endParaRPr lang="en-US" sz="500" b="1" dirty="0">
              <a:solidFill>
                <a:srgbClr val="00A5DF"/>
              </a:solidFill>
              <a:latin typeface="Arial Narrow" panose="020B0604020202020204" pitchFamily="34" charset="0"/>
              <a:cs typeface="Arial Narrow" panose="020B0604020202020204" pitchFamily="34" charset="0"/>
            </a:endParaRPr>
          </a:p>
          <a:p>
            <a:endParaRPr lang="en-US" sz="2000" dirty="0">
              <a:latin typeface="Arial Narrow" panose="020B0604020202020204" pitchFamily="34" charset="0"/>
              <a:cs typeface="Arial Narrow" panose="020B0604020202020204" pitchFamily="34" charset="0"/>
            </a:endParaRPr>
          </a:p>
        </p:txBody>
      </p:sp>
      <p:sp>
        <p:nvSpPr>
          <p:cNvPr id="169" name="Rectangle 168">
            <a:extLst>
              <a:ext uri="{FF2B5EF4-FFF2-40B4-BE49-F238E27FC236}">
                <a16:creationId xmlns:a16="http://schemas.microsoft.com/office/drawing/2014/main" id="{7F5EC441-D708-564F-B02B-14E714F4CE43}"/>
              </a:ext>
            </a:extLst>
          </p:cNvPr>
          <p:cNvSpPr/>
          <p:nvPr/>
        </p:nvSpPr>
        <p:spPr>
          <a:xfrm>
            <a:off x="1847528" y="1484784"/>
            <a:ext cx="10093818" cy="318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2400" dirty="0">
                <a:solidFill>
                  <a:schemeClr val="tx1"/>
                </a:solidFill>
                <a:latin typeface="Arial Narrow" panose="020B0604020202020204" pitchFamily="34" charset="0"/>
                <a:cs typeface="Arial Narrow" panose="020B0604020202020204" pitchFamily="34" charset="0"/>
              </a:rPr>
              <a:t>MEDIDAS PARA APOIAR O ECOSSISTEMA DE STARTUPS</a:t>
            </a:r>
          </a:p>
        </p:txBody>
      </p:sp>
      <p:grpSp>
        <p:nvGrpSpPr>
          <p:cNvPr id="47" name="Group 46">
            <a:extLst>
              <a:ext uri="{FF2B5EF4-FFF2-40B4-BE49-F238E27FC236}">
                <a16:creationId xmlns:a16="http://schemas.microsoft.com/office/drawing/2014/main" id="{00AC2D33-42F9-C945-BFDC-0ADC6E54C023}"/>
              </a:ext>
            </a:extLst>
          </p:cNvPr>
          <p:cNvGrpSpPr/>
          <p:nvPr/>
        </p:nvGrpSpPr>
        <p:grpSpPr>
          <a:xfrm>
            <a:off x="1826995" y="3645024"/>
            <a:ext cx="6861293" cy="876876"/>
            <a:chOff x="2038577" y="2132856"/>
            <a:chExt cx="9530031" cy="804868"/>
          </a:xfrm>
        </p:grpSpPr>
        <p:pic>
          <p:nvPicPr>
            <p:cNvPr id="48" name="Picture 47">
              <a:extLst>
                <a:ext uri="{FF2B5EF4-FFF2-40B4-BE49-F238E27FC236}">
                  <a16:creationId xmlns:a16="http://schemas.microsoft.com/office/drawing/2014/main" id="{A6533759-5C0D-1542-BCCD-A1AF816ADD04}"/>
                </a:ext>
              </a:extLst>
            </p:cNvPr>
            <p:cNvPicPr>
              <a:picLocks noChangeAspect="1"/>
            </p:cNvPicPr>
            <p:nvPr/>
          </p:nvPicPr>
          <p:blipFill rotWithShape="1">
            <a:blip r:embed="rId7"/>
            <a:srcRect l="2542" t="9305" r="75423" b="39391"/>
            <a:stretch/>
          </p:blipFill>
          <p:spPr>
            <a:xfrm>
              <a:off x="2038577" y="2271356"/>
              <a:ext cx="745055" cy="666368"/>
            </a:xfrm>
            <a:prstGeom prst="rect">
              <a:avLst/>
            </a:prstGeom>
          </p:spPr>
        </p:pic>
        <p:sp>
          <p:nvSpPr>
            <p:cNvPr id="49" name="Rectangle 48">
              <a:extLst>
                <a:ext uri="{FF2B5EF4-FFF2-40B4-BE49-F238E27FC236}">
                  <a16:creationId xmlns:a16="http://schemas.microsoft.com/office/drawing/2014/main" id="{A5924FF0-AB6B-D147-9C62-8239C588F33F}"/>
                </a:ext>
              </a:extLst>
            </p:cNvPr>
            <p:cNvSpPr/>
            <p:nvPr/>
          </p:nvSpPr>
          <p:spPr>
            <a:xfrm>
              <a:off x="2858245" y="2132856"/>
              <a:ext cx="2589683" cy="276999"/>
            </a:xfrm>
            <a:prstGeom prst="rect">
              <a:avLst/>
            </a:prstGeom>
          </p:spPr>
          <p:txBody>
            <a:bodyPr wrap="none" lIns="0" tIns="0" rIns="0" bIns="0">
              <a:noAutofit/>
            </a:bodyPr>
            <a:lstStyle/>
            <a:p>
              <a:r>
                <a:rPr lang="en-GB" dirty="0">
                  <a:solidFill>
                    <a:srgbClr val="01A5E0"/>
                  </a:solidFill>
                  <a:latin typeface="Arial Narrow" panose="020B0604020202020204" pitchFamily="34" charset="0"/>
                  <a:cs typeface="Arial Narrow" panose="020B0604020202020204" pitchFamily="34" charset="0"/>
                </a:rPr>
                <a:t>STARTUP VISA (</a:t>
              </a:r>
              <a:r>
                <a:rPr lang="en-GB" dirty="0">
                  <a:solidFill>
                    <a:srgbClr val="01A5E0"/>
                  </a:solidFill>
                  <a:latin typeface="Arial Narrow" panose="020B0604020202020204" pitchFamily="34" charset="0"/>
                  <a:cs typeface="Arial Narrow" panose="020B0604020202020204" pitchFamily="34" charset="0"/>
                  <a:hlinkClick r:id="rId8"/>
                </a:rPr>
                <a:t>link</a:t>
              </a:r>
              <a:r>
                <a:rPr lang="en-GB" dirty="0">
                  <a:solidFill>
                    <a:srgbClr val="01A5E0"/>
                  </a:solidFill>
                  <a:latin typeface="Arial Narrow" panose="020B0604020202020204" pitchFamily="34" charset="0"/>
                  <a:cs typeface="Arial Narrow" panose="020B0604020202020204" pitchFamily="34" charset="0"/>
                </a:rPr>
                <a:t>)</a:t>
              </a:r>
              <a:endParaRPr lang="en-GB" dirty="0">
                <a:solidFill>
                  <a:srgbClr val="00B050"/>
                </a:solidFill>
                <a:latin typeface="Arial Narrow" panose="020B0604020202020204" pitchFamily="34" charset="0"/>
                <a:cs typeface="Arial Narrow" panose="020B0604020202020204" pitchFamily="34" charset="0"/>
              </a:endParaRPr>
            </a:p>
          </p:txBody>
        </p:sp>
        <p:sp>
          <p:nvSpPr>
            <p:cNvPr id="50" name="Rectangle 49">
              <a:extLst>
                <a:ext uri="{FF2B5EF4-FFF2-40B4-BE49-F238E27FC236}">
                  <a16:creationId xmlns:a16="http://schemas.microsoft.com/office/drawing/2014/main" id="{DC408FBA-EE6C-0E4B-B6D6-F9A378E5BD0D}"/>
                </a:ext>
              </a:extLst>
            </p:cNvPr>
            <p:cNvSpPr/>
            <p:nvPr/>
          </p:nvSpPr>
          <p:spPr>
            <a:xfrm>
              <a:off x="2135560" y="2352652"/>
              <a:ext cx="9433048" cy="369332"/>
            </a:xfrm>
            <a:prstGeom prst="rect">
              <a:avLst/>
            </a:prstGeom>
          </p:spPr>
          <p:txBody>
            <a:bodyPr wrap="square">
              <a:noAutofit/>
            </a:bodyPr>
            <a:lstStyle/>
            <a:p>
              <a:r>
                <a:rPr lang="pt-BR" sz="1700" dirty="0">
                  <a:solidFill>
                    <a:srgbClr val="606060"/>
                  </a:solidFill>
                  <a:latin typeface="Arial Narrow" panose="020B0604020202020204" pitchFamily="34" charset="0"/>
                  <a:cs typeface="Arial Narrow" panose="020B0604020202020204" pitchFamily="34" charset="0"/>
                </a:rPr>
                <a:t>Tem como objetivo atrair investimento, talento e inovação para Portugal. Jovens empreendedores de todo o mundo que queiram abrir uma empresa inovadora terão acesso rápido a um visto de residência que lhes dá a possibilidade de criar ou transferir a sua startup para Portugal.</a:t>
              </a:r>
              <a:endParaRPr lang="en-GB" sz="1700" dirty="0">
                <a:solidFill>
                  <a:srgbClr val="606060"/>
                </a:solidFill>
                <a:latin typeface="Arial Narrow" panose="020B0604020202020204" pitchFamily="34" charset="0"/>
                <a:cs typeface="Arial Narrow" panose="020B0604020202020204" pitchFamily="34" charset="0"/>
              </a:endParaRPr>
            </a:p>
          </p:txBody>
        </p:sp>
      </p:grpSp>
      <p:grpSp>
        <p:nvGrpSpPr>
          <p:cNvPr id="21" name="Group 42">
            <a:extLst>
              <a:ext uri="{FF2B5EF4-FFF2-40B4-BE49-F238E27FC236}">
                <a16:creationId xmlns:a16="http://schemas.microsoft.com/office/drawing/2014/main" id="{818891AF-E734-404A-8551-6D595E64739E}"/>
              </a:ext>
            </a:extLst>
          </p:cNvPr>
          <p:cNvGrpSpPr/>
          <p:nvPr/>
        </p:nvGrpSpPr>
        <p:grpSpPr>
          <a:xfrm>
            <a:off x="1805888" y="1916832"/>
            <a:ext cx="7124185" cy="864096"/>
            <a:chOff x="2038577" y="2132856"/>
            <a:chExt cx="9754237" cy="804868"/>
          </a:xfrm>
        </p:grpSpPr>
        <p:pic>
          <p:nvPicPr>
            <p:cNvPr id="22" name="Picture 43">
              <a:extLst>
                <a:ext uri="{FF2B5EF4-FFF2-40B4-BE49-F238E27FC236}">
                  <a16:creationId xmlns:a16="http://schemas.microsoft.com/office/drawing/2014/main" id="{929989C2-AE6C-4236-B023-6D62C1E0D976}"/>
                </a:ext>
              </a:extLst>
            </p:cNvPr>
            <p:cNvPicPr>
              <a:picLocks noChangeAspect="1"/>
            </p:cNvPicPr>
            <p:nvPr/>
          </p:nvPicPr>
          <p:blipFill rotWithShape="1">
            <a:blip r:embed="rId7"/>
            <a:srcRect l="2542" t="9305" r="75423" b="39391"/>
            <a:stretch/>
          </p:blipFill>
          <p:spPr>
            <a:xfrm>
              <a:off x="2038577" y="2271356"/>
              <a:ext cx="745055" cy="666368"/>
            </a:xfrm>
            <a:prstGeom prst="rect">
              <a:avLst/>
            </a:prstGeom>
          </p:spPr>
        </p:pic>
        <p:sp>
          <p:nvSpPr>
            <p:cNvPr id="23" name="Rectangle 44">
              <a:extLst>
                <a:ext uri="{FF2B5EF4-FFF2-40B4-BE49-F238E27FC236}">
                  <a16:creationId xmlns:a16="http://schemas.microsoft.com/office/drawing/2014/main" id="{8CDA9BF8-1BDF-41B5-9422-A7EE60F141A1}"/>
                </a:ext>
              </a:extLst>
            </p:cNvPr>
            <p:cNvSpPr/>
            <p:nvPr/>
          </p:nvSpPr>
          <p:spPr>
            <a:xfrm>
              <a:off x="2858245" y="2132856"/>
              <a:ext cx="2589683" cy="276999"/>
            </a:xfrm>
            <a:prstGeom prst="rect">
              <a:avLst/>
            </a:prstGeom>
          </p:spPr>
          <p:txBody>
            <a:bodyPr wrap="none" lIns="0" tIns="0" rIns="0" bIns="0">
              <a:noAutofit/>
            </a:bodyPr>
            <a:lstStyle/>
            <a:p>
              <a:r>
                <a:rPr lang="en-GB" dirty="0">
                  <a:solidFill>
                    <a:srgbClr val="01A5E0"/>
                  </a:solidFill>
                  <a:latin typeface="Arial Narrow" panose="020B0604020202020204" pitchFamily="34" charset="0"/>
                  <a:cs typeface="Arial Narrow" panose="020B0604020202020204" pitchFamily="34" charset="0"/>
                </a:rPr>
                <a:t>APOIO DA PORTUGAL VENTURES (VC) </a:t>
              </a:r>
              <a:endParaRPr lang="en-GB" dirty="0">
                <a:solidFill>
                  <a:srgbClr val="FF0000"/>
                </a:solidFill>
                <a:latin typeface="Arial Narrow" panose="020B0604020202020204" pitchFamily="34" charset="0"/>
                <a:cs typeface="Arial Narrow" panose="020B0604020202020204" pitchFamily="34" charset="0"/>
              </a:endParaRPr>
            </a:p>
          </p:txBody>
        </p:sp>
        <p:sp>
          <p:nvSpPr>
            <p:cNvPr id="28" name="Rectangle 45">
              <a:extLst>
                <a:ext uri="{FF2B5EF4-FFF2-40B4-BE49-F238E27FC236}">
                  <a16:creationId xmlns:a16="http://schemas.microsoft.com/office/drawing/2014/main" id="{4D93E67C-C329-46C4-A042-3B6B19EDE3DB}"/>
                </a:ext>
              </a:extLst>
            </p:cNvPr>
            <p:cNvSpPr/>
            <p:nvPr/>
          </p:nvSpPr>
          <p:spPr>
            <a:xfrm>
              <a:off x="2135560" y="2352652"/>
              <a:ext cx="9657254" cy="369332"/>
            </a:xfrm>
            <a:prstGeom prst="rect">
              <a:avLst/>
            </a:prstGeom>
          </p:spPr>
          <p:txBody>
            <a:bodyPr wrap="square">
              <a:noAutofit/>
            </a:bodyPr>
            <a:lstStyle/>
            <a:p>
              <a:pPr marL="285750" indent="-285750">
                <a:buFont typeface="Arial" panose="020B0604020202020204" pitchFamily="34" charset="0"/>
                <a:buChar char="•"/>
              </a:pPr>
              <a:r>
                <a:rPr lang="en-GB" sz="1700" dirty="0" err="1">
                  <a:solidFill>
                    <a:srgbClr val="606060"/>
                  </a:solidFill>
                  <a:latin typeface="Arial Narrow" panose="020B0604020202020204" pitchFamily="34" charset="0"/>
                  <a:cs typeface="Arial Narrow" panose="020B0604020202020204" pitchFamily="34" charset="0"/>
                  <a:hlinkClick r:id="rId9"/>
                </a:rPr>
                <a:t>Estratégia</a:t>
              </a:r>
              <a:r>
                <a:rPr lang="en-GB" sz="1700" dirty="0">
                  <a:solidFill>
                    <a:srgbClr val="606060"/>
                  </a:solidFill>
                  <a:latin typeface="Arial Narrow" panose="020B0604020202020204" pitchFamily="34" charset="0"/>
                  <a:cs typeface="Arial Narrow" panose="020B0604020202020204" pitchFamily="34" charset="0"/>
                  <a:hlinkClick r:id="rId9"/>
                </a:rPr>
                <a:t> de </a:t>
              </a:r>
              <a:r>
                <a:rPr lang="en-GB" sz="1700" dirty="0" err="1">
                  <a:solidFill>
                    <a:srgbClr val="606060"/>
                  </a:solidFill>
                  <a:latin typeface="Arial Narrow" panose="020B0604020202020204" pitchFamily="34" charset="0"/>
                  <a:cs typeface="Arial Narrow" panose="020B0604020202020204" pitchFamily="34" charset="0"/>
                  <a:hlinkClick r:id="rId9"/>
                </a:rPr>
                <a:t>Investimento</a:t>
              </a:r>
              <a:r>
                <a:rPr lang="en-GB" sz="1700" dirty="0">
                  <a:solidFill>
                    <a:srgbClr val="606060"/>
                  </a:solidFill>
                  <a:latin typeface="Arial Narrow" panose="020B0604020202020204" pitchFamily="34" charset="0"/>
                  <a:cs typeface="Arial Narrow" panose="020B0604020202020204" pitchFamily="34" charset="0"/>
                </a:rPr>
                <a:t>: Pre-seed, Seed, Series A - Digital, </a:t>
              </a:r>
              <a:r>
                <a:rPr lang="en-GB" sz="1700" dirty="0" err="1">
                  <a:solidFill>
                    <a:srgbClr val="606060"/>
                  </a:solidFill>
                  <a:latin typeface="Arial Narrow" panose="020B0604020202020204" pitchFamily="34" charset="0"/>
                  <a:cs typeface="Arial Narrow" panose="020B0604020202020204" pitchFamily="34" charset="0"/>
                </a:rPr>
                <a:t>Engenharia</a:t>
              </a:r>
              <a:r>
                <a:rPr lang="en-GB" sz="1700" dirty="0">
                  <a:solidFill>
                    <a:srgbClr val="606060"/>
                  </a:solidFill>
                  <a:latin typeface="Arial Narrow" panose="020B0604020202020204" pitchFamily="34" charset="0"/>
                  <a:cs typeface="Arial Narrow" panose="020B0604020202020204" pitchFamily="34" charset="0"/>
                </a:rPr>
                <a:t> &amp; </a:t>
              </a:r>
              <a:r>
                <a:rPr lang="en-GB" sz="1700" dirty="0" err="1">
                  <a:solidFill>
                    <a:srgbClr val="606060"/>
                  </a:solidFill>
                  <a:latin typeface="Arial Narrow" panose="020B0604020202020204" pitchFamily="34" charset="0"/>
                  <a:cs typeface="Arial Narrow" panose="020B0604020202020204" pitchFamily="34" charset="0"/>
                </a:rPr>
                <a:t>Produção</a:t>
              </a:r>
              <a:r>
                <a:rPr lang="en-GB" sz="1700" dirty="0">
                  <a:solidFill>
                    <a:srgbClr val="606060"/>
                  </a:solidFill>
                  <a:latin typeface="Arial Narrow" panose="020B0604020202020204" pitchFamily="34" charset="0"/>
                  <a:cs typeface="Arial Narrow" panose="020B0604020202020204" pitchFamily="34" charset="0"/>
                </a:rPr>
                <a:t>, Saúde, Turismo</a:t>
              </a:r>
            </a:p>
            <a:p>
              <a:pPr marL="285750" indent="-285750">
                <a:buFont typeface="Arial" panose="020B0604020202020204" pitchFamily="34" charset="0"/>
                <a:buChar char="•"/>
              </a:pPr>
              <a:r>
                <a:rPr lang="en-GB" sz="1700" dirty="0" err="1">
                  <a:solidFill>
                    <a:srgbClr val="606060"/>
                  </a:solidFill>
                  <a:latin typeface="Arial Narrow" panose="020B0604020202020204" pitchFamily="34" charset="0"/>
                  <a:cs typeface="Arial Narrow" panose="020B0604020202020204" pitchFamily="34" charset="0"/>
                  <a:hlinkClick r:id="rId10"/>
                </a:rPr>
                <a:t>Proposta</a:t>
              </a:r>
              <a:r>
                <a:rPr lang="en-GB" sz="1700" dirty="0">
                  <a:solidFill>
                    <a:srgbClr val="606060"/>
                  </a:solidFill>
                  <a:latin typeface="Arial Narrow" panose="020B0604020202020204" pitchFamily="34" charset="0"/>
                  <a:cs typeface="Arial Narrow" panose="020B0604020202020204" pitchFamily="34" charset="0"/>
                  <a:hlinkClick r:id="rId10"/>
                </a:rPr>
                <a:t> de Valor</a:t>
              </a:r>
              <a:r>
                <a:rPr lang="en-GB" sz="1700" dirty="0">
                  <a:solidFill>
                    <a:srgbClr val="606060"/>
                  </a:solidFill>
                  <a:latin typeface="Arial Narrow" panose="020B0604020202020204" pitchFamily="34" charset="0"/>
                  <a:cs typeface="Arial Narrow" panose="020B0604020202020204" pitchFamily="34" charset="0"/>
                </a:rPr>
                <a:t>: </a:t>
              </a:r>
              <a:r>
                <a:rPr lang="pt-BR" sz="1700" dirty="0">
                  <a:solidFill>
                    <a:srgbClr val="606060"/>
                  </a:solidFill>
                  <a:latin typeface="Arial Narrow" panose="020B0604020202020204" pitchFamily="34" charset="0"/>
                  <a:cs typeface="Arial Narrow" panose="020B0604020202020204" pitchFamily="34" charset="0"/>
                </a:rPr>
                <a:t>Trabalhar ao lado de empreendedores e visionários excecionais, investindo no crescimento, na competitividade e no potencial de internacionalização dos seus negócios.</a:t>
              </a:r>
              <a:endParaRPr lang="en-GB" sz="1700" dirty="0">
                <a:solidFill>
                  <a:srgbClr val="606060"/>
                </a:solidFill>
                <a:latin typeface="Arial Narrow" panose="020B0604020202020204" pitchFamily="34" charset="0"/>
                <a:cs typeface="Arial Narrow" panose="020B0604020202020204" pitchFamily="34" charset="0"/>
              </a:endParaRPr>
            </a:p>
          </p:txBody>
        </p:sp>
      </p:grpSp>
      <p:pic>
        <p:nvPicPr>
          <p:cNvPr id="7" name="Imagem 6">
            <a:extLst>
              <a:ext uri="{FF2B5EF4-FFF2-40B4-BE49-F238E27FC236}">
                <a16:creationId xmlns:a16="http://schemas.microsoft.com/office/drawing/2014/main" id="{AA6EDE7A-FD39-3A2B-A89C-79CF22CDBC1A}"/>
              </a:ext>
            </a:extLst>
          </p:cNvPr>
          <p:cNvPicPr>
            <a:picLocks noChangeAspect="1"/>
          </p:cNvPicPr>
          <p:nvPr/>
        </p:nvPicPr>
        <p:blipFill>
          <a:blip r:embed="rId11"/>
          <a:stretch>
            <a:fillRect/>
          </a:stretch>
        </p:blipFill>
        <p:spPr>
          <a:xfrm>
            <a:off x="10040031" y="262708"/>
            <a:ext cx="1456569" cy="1424905"/>
          </a:xfrm>
          <a:prstGeom prst="rect">
            <a:avLst/>
          </a:prstGeom>
        </p:spPr>
      </p:pic>
      <p:sp>
        <p:nvSpPr>
          <p:cNvPr id="8" name="Rounded Rectangle 43">
            <a:extLst>
              <a:ext uri="{FF2B5EF4-FFF2-40B4-BE49-F238E27FC236}">
                <a16:creationId xmlns:a16="http://schemas.microsoft.com/office/drawing/2014/main" id="{9DE25564-D621-0F49-5091-54158FC96607}"/>
              </a:ext>
            </a:extLst>
          </p:cNvPr>
          <p:cNvSpPr/>
          <p:nvPr/>
        </p:nvSpPr>
        <p:spPr>
          <a:xfrm>
            <a:off x="9400672" y="1476285"/>
            <a:ext cx="2784757" cy="1353034"/>
          </a:xfrm>
          <a:prstGeom prst="roundRect">
            <a:avLst/>
          </a:prstGeom>
          <a:solidFill>
            <a:schemeClr val="bg1">
              <a:alpha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eaLnBrk="1" hangingPunct="1">
              <a:defRPr/>
            </a:pPr>
            <a:r>
              <a:rPr lang="en-GB" dirty="0" err="1">
                <a:solidFill>
                  <a:srgbClr val="01A5E0"/>
                </a:solidFill>
                <a:latin typeface="Arial Narrow" panose="020B0604020202020204" pitchFamily="34" charset="0"/>
                <a:cs typeface="Arial Narrow" panose="020B0604020202020204" pitchFamily="34" charset="0"/>
              </a:rPr>
              <a:t>Facilitando</a:t>
            </a:r>
            <a:r>
              <a:rPr lang="en-GB" dirty="0">
                <a:solidFill>
                  <a:srgbClr val="01A5E0"/>
                </a:solidFill>
                <a:latin typeface="Arial Narrow" panose="020B0604020202020204" pitchFamily="34" charset="0"/>
                <a:cs typeface="Arial Narrow" panose="020B0604020202020204" pitchFamily="34" charset="0"/>
              </a:rPr>
              <a:t> </a:t>
            </a:r>
            <a:r>
              <a:rPr lang="en-GB" dirty="0" err="1">
                <a:solidFill>
                  <a:srgbClr val="01A5E0"/>
                </a:solidFill>
                <a:latin typeface="Arial Narrow" panose="020B0604020202020204" pitchFamily="34" charset="0"/>
                <a:cs typeface="Arial Narrow" panose="020B0604020202020204" pitchFamily="34" charset="0"/>
              </a:rPr>
              <a:t>ligações</a:t>
            </a:r>
            <a:r>
              <a:rPr lang="en-GB" dirty="0">
                <a:solidFill>
                  <a:srgbClr val="01A5E0"/>
                </a:solidFill>
                <a:latin typeface="Arial Narrow" panose="020B0604020202020204" pitchFamily="34" charset="0"/>
                <a:cs typeface="Arial Narrow" panose="020B0604020202020204" pitchFamily="34" charset="0"/>
              </a:rPr>
              <a:t> entre </a:t>
            </a:r>
            <a:r>
              <a:rPr lang="en-GB" b="1" dirty="0">
                <a:solidFill>
                  <a:srgbClr val="01A5E0"/>
                </a:solidFill>
                <a:latin typeface="Arial Narrow" panose="020B0604020202020204" pitchFamily="34" charset="0"/>
                <a:cs typeface="Arial Narrow" panose="020B0604020202020204" pitchFamily="34" charset="0"/>
              </a:rPr>
              <a:t>Startups </a:t>
            </a:r>
            <a:r>
              <a:rPr lang="en-GB" b="1" dirty="0" err="1">
                <a:solidFill>
                  <a:srgbClr val="01A5E0"/>
                </a:solidFill>
                <a:latin typeface="Arial Narrow" panose="020B0604020202020204" pitchFamily="34" charset="0"/>
                <a:cs typeface="Arial Narrow" panose="020B0604020202020204" pitchFamily="34" charset="0"/>
              </a:rPr>
              <a:t>Portuguesas</a:t>
            </a:r>
            <a:r>
              <a:rPr lang="en-GB" dirty="0">
                <a:solidFill>
                  <a:srgbClr val="01A5E0"/>
                </a:solidFill>
                <a:latin typeface="Arial Narrow" panose="020B0604020202020204" pitchFamily="34" charset="0"/>
                <a:cs typeface="Arial Narrow" panose="020B0604020202020204" pitchFamily="34" charset="0"/>
              </a:rPr>
              <a:t> e </a:t>
            </a:r>
            <a:r>
              <a:rPr lang="en-GB" b="1" dirty="0" err="1">
                <a:solidFill>
                  <a:srgbClr val="01A5E0"/>
                </a:solidFill>
                <a:latin typeface="Arial Narrow" panose="020B0604020202020204" pitchFamily="34" charset="0"/>
                <a:cs typeface="Arial Narrow" panose="020B0604020202020204" pitchFamily="34" charset="0"/>
              </a:rPr>
              <a:t>Entidades</a:t>
            </a:r>
            <a:r>
              <a:rPr lang="en-GB" b="1" dirty="0">
                <a:solidFill>
                  <a:srgbClr val="01A5E0"/>
                </a:solidFill>
                <a:latin typeface="Arial Narrow" panose="020B0604020202020204" pitchFamily="34" charset="0"/>
                <a:cs typeface="Arial Narrow" panose="020B0604020202020204" pitchFamily="34" charset="0"/>
              </a:rPr>
              <a:t> </a:t>
            </a:r>
            <a:r>
              <a:rPr lang="en-GB" b="1" dirty="0" err="1">
                <a:solidFill>
                  <a:srgbClr val="01A5E0"/>
                </a:solidFill>
                <a:latin typeface="Arial Narrow" panose="020B0604020202020204" pitchFamily="34" charset="0"/>
                <a:cs typeface="Arial Narrow" panose="020B0604020202020204" pitchFamily="34" charset="0"/>
              </a:rPr>
              <a:t>Internacionais</a:t>
            </a:r>
            <a:endParaRPr lang="en-GB" b="1" dirty="0">
              <a:solidFill>
                <a:srgbClr val="01A5E0"/>
              </a:solidFill>
              <a:latin typeface="Arial Narrow" panose="020B0604020202020204" pitchFamily="34" charset="0"/>
              <a:cs typeface="Arial Narrow" panose="020B0604020202020204" pitchFamily="34" charset="0"/>
            </a:endParaRPr>
          </a:p>
        </p:txBody>
      </p:sp>
      <p:grpSp>
        <p:nvGrpSpPr>
          <p:cNvPr id="9" name="Group 42">
            <a:extLst>
              <a:ext uri="{FF2B5EF4-FFF2-40B4-BE49-F238E27FC236}">
                <a16:creationId xmlns:a16="http://schemas.microsoft.com/office/drawing/2014/main" id="{91A0E84B-7558-3940-7834-1773B223FF36}"/>
              </a:ext>
            </a:extLst>
          </p:cNvPr>
          <p:cNvGrpSpPr/>
          <p:nvPr/>
        </p:nvGrpSpPr>
        <p:grpSpPr>
          <a:xfrm>
            <a:off x="9264352" y="1280530"/>
            <a:ext cx="7124185" cy="864096"/>
            <a:chOff x="2038577" y="2132856"/>
            <a:chExt cx="9754237" cy="804868"/>
          </a:xfrm>
        </p:grpSpPr>
        <p:pic>
          <p:nvPicPr>
            <p:cNvPr id="12" name="Picture 43">
              <a:extLst>
                <a:ext uri="{FF2B5EF4-FFF2-40B4-BE49-F238E27FC236}">
                  <a16:creationId xmlns:a16="http://schemas.microsoft.com/office/drawing/2014/main" id="{28033488-16BE-5A9D-1B7A-F4D426A00919}"/>
                </a:ext>
              </a:extLst>
            </p:cNvPr>
            <p:cNvPicPr>
              <a:picLocks noChangeAspect="1"/>
            </p:cNvPicPr>
            <p:nvPr/>
          </p:nvPicPr>
          <p:blipFill rotWithShape="1">
            <a:blip r:embed="rId7"/>
            <a:srcRect l="2542" t="9305" r="75423" b="39391"/>
            <a:stretch/>
          </p:blipFill>
          <p:spPr>
            <a:xfrm>
              <a:off x="2038577" y="2271356"/>
              <a:ext cx="745055" cy="666368"/>
            </a:xfrm>
            <a:prstGeom prst="rect">
              <a:avLst/>
            </a:prstGeom>
          </p:spPr>
        </p:pic>
        <p:sp>
          <p:nvSpPr>
            <p:cNvPr id="13" name="Rectangle 44">
              <a:extLst>
                <a:ext uri="{FF2B5EF4-FFF2-40B4-BE49-F238E27FC236}">
                  <a16:creationId xmlns:a16="http://schemas.microsoft.com/office/drawing/2014/main" id="{038A6111-1B3A-4324-2206-C6A2F3AAE4A9}"/>
                </a:ext>
              </a:extLst>
            </p:cNvPr>
            <p:cNvSpPr/>
            <p:nvPr/>
          </p:nvSpPr>
          <p:spPr>
            <a:xfrm>
              <a:off x="2858245" y="2132856"/>
              <a:ext cx="2589683" cy="276999"/>
            </a:xfrm>
            <a:prstGeom prst="rect">
              <a:avLst/>
            </a:prstGeom>
          </p:spPr>
          <p:txBody>
            <a:bodyPr wrap="none" lIns="0" tIns="0" rIns="0" bIns="0">
              <a:noAutofit/>
            </a:bodyPr>
            <a:lstStyle/>
            <a:p>
              <a:endParaRPr lang="en-GB" dirty="0">
                <a:solidFill>
                  <a:srgbClr val="FF0000"/>
                </a:solidFill>
                <a:latin typeface="Arial Narrow" panose="020B0604020202020204" pitchFamily="34" charset="0"/>
                <a:cs typeface="Arial Narrow" panose="020B0604020202020204" pitchFamily="34" charset="0"/>
              </a:endParaRPr>
            </a:p>
          </p:txBody>
        </p:sp>
        <p:sp>
          <p:nvSpPr>
            <p:cNvPr id="14" name="Rectangle 45">
              <a:extLst>
                <a:ext uri="{FF2B5EF4-FFF2-40B4-BE49-F238E27FC236}">
                  <a16:creationId xmlns:a16="http://schemas.microsoft.com/office/drawing/2014/main" id="{21A7459E-F310-E136-D7A2-618385B2C8F3}"/>
                </a:ext>
              </a:extLst>
            </p:cNvPr>
            <p:cNvSpPr/>
            <p:nvPr/>
          </p:nvSpPr>
          <p:spPr>
            <a:xfrm>
              <a:off x="2135560" y="2352652"/>
              <a:ext cx="9657254" cy="369332"/>
            </a:xfrm>
            <a:prstGeom prst="rect">
              <a:avLst/>
            </a:prstGeom>
          </p:spPr>
          <p:txBody>
            <a:bodyPr wrap="square">
              <a:noAutofit/>
            </a:bodyPr>
            <a:lstStyle/>
            <a:p>
              <a:pPr marL="285750" indent="-285750">
                <a:buFont typeface="Arial" panose="020B0604020202020204" pitchFamily="34" charset="0"/>
                <a:buChar char="•"/>
              </a:pPr>
              <a:endParaRPr lang="en-GB" dirty="0">
                <a:solidFill>
                  <a:srgbClr val="606060"/>
                </a:solidFill>
                <a:latin typeface="Arial Narrow" panose="020B0604020202020204" pitchFamily="34" charset="0"/>
                <a:cs typeface="Arial Narrow" panose="020B0604020202020204" pitchFamily="34" charset="0"/>
              </a:endParaRPr>
            </a:p>
          </p:txBody>
        </p:sp>
      </p:grpSp>
      <p:pic>
        <p:nvPicPr>
          <p:cNvPr id="15" name="Graphic 3">
            <a:extLst>
              <a:ext uri="{FF2B5EF4-FFF2-40B4-BE49-F238E27FC236}">
                <a16:creationId xmlns:a16="http://schemas.microsoft.com/office/drawing/2014/main" id="{7595D1B3-295C-C247-5251-027E084743D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805875" y="381578"/>
            <a:ext cx="1040252" cy="716400"/>
          </a:xfrm>
          <a:prstGeom prst="rect">
            <a:avLst/>
          </a:prstGeom>
        </p:spPr>
      </p:pic>
      <p:grpSp>
        <p:nvGrpSpPr>
          <p:cNvPr id="17" name="Group 16">
            <a:extLst>
              <a:ext uri="{FF2B5EF4-FFF2-40B4-BE49-F238E27FC236}">
                <a16:creationId xmlns:a16="http://schemas.microsoft.com/office/drawing/2014/main" id="{45D2DAB4-9947-5CA0-51BC-5BD6B9AB1232}"/>
              </a:ext>
            </a:extLst>
          </p:cNvPr>
          <p:cNvGrpSpPr/>
          <p:nvPr/>
        </p:nvGrpSpPr>
        <p:grpSpPr>
          <a:xfrm>
            <a:off x="1896819" y="5157192"/>
            <a:ext cx="7655565" cy="936104"/>
            <a:chOff x="1896819" y="5157192"/>
            <a:chExt cx="7655565" cy="936104"/>
          </a:xfrm>
        </p:grpSpPr>
        <p:grpSp>
          <p:nvGrpSpPr>
            <p:cNvPr id="2" name="Group 1">
              <a:extLst>
                <a:ext uri="{FF2B5EF4-FFF2-40B4-BE49-F238E27FC236}">
                  <a16:creationId xmlns:a16="http://schemas.microsoft.com/office/drawing/2014/main" id="{0F7580CE-3D80-37C0-B888-8196DD27702A}"/>
                </a:ext>
              </a:extLst>
            </p:cNvPr>
            <p:cNvGrpSpPr/>
            <p:nvPr/>
          </p:nvGrpSpPr>
          <p:grpSpPr>
            <a:xfrm>
              <a:off x="1964926" y="5157192"/>
              <a:ext cx="7587458" cy="720080"/>
              <a:chOff x="2135560" y="2132856"/>
              <a:chExt cx="7333397" cy="720080"/>
            </a:xfrm>
          </p:grpSpPr>
          <p:sp>
            <p:nvSpPr>
              <p:cNvPr id="5" name="Rectangle 3">
                <a:extLst>
                  <a:ext uri="{FF2B5EF4-FFF2-40B4-BE49-F238E27FC236}">
                    <a16:creationId xmlns:a16="http://schemas.microsoft.com/office/drawing/2014/main" id="{64C52A2E-3BC8-F6E5-7D7A-14EB97643002}"/>
                  </a:ext>
                </a:extLst>
              </p:cNvPr>
              <p:cNvSpPr/>
              <p:nvPr/>
            </p:nvSpPr>
            <p:spPr>
              <a:xfrm>
                <a:off x="2858245" y="2132856"/>
                <a:ext cx="2589683" cy="276999"/>
              </a:xfrm>
              <a:prstGeom prst="rect">
                <a:avLst/>
              </a:prstGeom>
            </p:spPr>
            <p:txBody>
              <a:bodyPr wrap="none" lIns="0" tIns="0" rIns="0" bIns="0">
                <a:no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01A5E0"/>
                    </a:solidFill>
                    <a:latin typeface="Arial Narrow" panose="020B0604020202020204" pitchFamily="34" charset="0"/>
                  </a:rPr>
                  <a:t>STARTUP VOUCHER  </a:t>
                </a:r>
                <a:endParaRPr lang="en-GB" dirty="0">
                  <a:solidFill>
                    <a:srgbClr val="01A5E0"/>
                  </a:solidFill>
                  <a:latin typeface="Arial Narrow" panose="020B0604020202020204" pitchFamily="34" charset="0"/>
                </a:endParaRPr>
              </a:p>
            </p:txBody>
          </p:sp>
          <p:sp>
            <p:nvSpPr>
              <p:cNvPr id="6" name="Rectangle 4">
                <a:extLst>
                  <a:ext uri="{FF2B5EF4-FFF2-40B4-BE49-F238E27FC236}">
                    <a16:creationId xmlns:a16="http://schemas.microsoft.com/office/drawing/2014/main" id="{68F50E1B-05AE-57E4-3452-B1BE5273290D}"/>
                  </a:ext>
                </a:extLst>
              </p:cNvPr>
              <p:cNvSpPr/>
              <p:nvPr/>
            </p:nvSpPr>
            <p:spPr>
              <a:xfrm>
                <a:off x="2135560" y="2352652"/>
                <a:ext cx="7333397" cy="500284"/>
              </a:xfrm>
              <a:prstGeom prst="rect">
                <a:avLst/>
              </a:prstGeom>
            </p:spPr>
            <p:txBody>
              <a:bodyPr wrap="square">
                <a:noAutofit/>
              </a:bodyPr>
              <a:ls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700" dirty="0">
                    <a:solidFill>
                      <a:srgbClr val="606060"/>
                    </a:solidFill>
                    <a:latin typeface="Arial Narrow" panose="020B0604020202020204" pitchFamily="34" charset="0"/>
                  </a:rPr>
                  <a:t>Programa para jovens empreendedores na fase de ideia, que visa reduzir os riscos assumidos ao empreender e criar uma empresa através da concessão de bolsa de estudos, incubação e mentoria.</a:t>
                </a:r>
              </a:p>
              <a:p>
                <a:r>
                  <a:rPr lang="pt-BR" sz="1700" dirty="0">
                    <a:solidFill>
                      <a:srgbClr val="606060"/>
                    </a:solidFill>
                    <a:latin typeface="Arial Narrow" panose="020B0604020202020204" pitchFamily="34" charset="0"/>
                  </a:rPr>
                  <a:t>- Voucher Startup - Novos Produtos Verdes e Digitais (</a:t>
                </a:r>
                <a:r>
                  <a:rPr lang="pt-BR" sz="1700" dirty="0">
                    <a:solidFill>
                      <a:srgbClr val="606060"/>
                    </a:solidFill>
                    <a:latin typeface="Arial Narrow" panose="020B0604020202020204" pitchFamily="34" charset="0"/>
                    <a:hlinkClick r:id="rId14"/>
                  </a:rPr>
                  <a:t>link</a:t>
                </a:r>
                <a:r>
                  <a:rPr lang="pt-BR" sz="1700" dirty="0">
                    <a:solidFill>
                      <a:srgbClr val="606060"/>
                    </a:solidFill>
                    <a:latin typeface="Arial Narrow" panose="020B0604020202020204" pitchFamily="34" charset="0"/>
                  </a:rPr>
                  <a:t>)</a:t>
                </a:r>
              </a:p>
              <a:p>
                <a:r>
                  <a:rPr lang="pt-BR" sz="1700" dirty="0">
                    <a:solidFill>
                      <a:srgbClr val="606060"/>
                    </a:solidFill>
                    <a:latin typeface="Arial Narrow" panose="020B0604020202020204" pitchFamily="34" charset="0"/>
                  </a:rPr>
                  <a:t>- Vouchers Incubadora/Aceleradora (</a:t>
                </a:r>
                <a:r>
                  <a:rPr lang="pt-BR" sz="1700" dirty="0">
                    <a:solidFill>
                      <a:srgbClr val="606060"/>
                    </a:solidFill>
                    <a:latin typeface="Arial Narrow" panose="020B0604020202020204" pitchFamily="34" charset="0"/>
                    <a:hlinkClick r:id="rId15"/>
                  </a:rPr>
                  <a:t>link</a:t>
                </a:r>
                <a:r>
                  <a:rPr lang="pt-BR" sz="1700" dirty="0">
                    <a:solidFill>
                      <a:srgbClr val="606060"/>
                    </a:solidFill>
                    <a:latin typeface="Arial Narrow" panose="020B0604020202020204" pitchFamily="34" charset="0"/>
                  </a:rPr>
                  <a:t>)</a:t>
                </a:r>
                <a:endParaRPr lang="en-US" sz="1700" dirty="0">
                  <a:solidFill>
                    <a:srgbClr val="606060"/>
                  </a:solidFill>
                  <a:latin typeface="Arial Narrow" panose="020B0604020202020204" pitchFamily="34" charset="0"/>
                </a:endParaRPr>
              </a:p>
            </p:txBody>
          </p:sp>
        </p:grpSp>
        <p:pic>
          <p:nvPicPr>
            <p:cNvPr id="16" name="Picture 15">
              <a:extLst>
                <a:ext uri="{FF2B5EF4-FFF2-40B4-BE49-F238E27FC236}">
                  <a16:creationId xmlns:a16="http://schemas.microsoft.com/office/drawing/2014/main" id="{43B4452A-1D35-A306-9873-A2F6D8CF77B1}"/>
                </a:ext>
              </a:extLst>
            </p:cNvPr>
            <p:cNvPicPr>
              <a:picLocks noChangeAspect="1"/>
            </p:cNvPicPr>
            <p:nvPr/>
          </p:nvPicPr>
          <p:blipFill rotWithShape="1">
            <a:blip r:embed="rId7"/>
            <a:srcRect l="2542" t="9305" r="75423" b="39391"/>
            <a:stretch/>
          </p:blipFill>
          <p:spPr>
            <a:xfrm>
              <a:off x="1896819" y="5367311"/>
              <a:ext cx="536414" cy="725985"/>
            </a:xfrm>
            <a:prstGeom prst="rect">
              <a:avLst/>
            </a:prstGeom>
          </p:spPr>
        </p:pic>
      </p:grpSp>
    </p:spTree>
    <p:extLst>
      <p:ext uri="{BB962C8B-B14F-4D97-AF65-F5344CB8AC3E}">
        <p14:creationId xmlns:p14="http://schemas.microsoft.com/office/powerpoint/2010/main" val="28142503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42" presetClass="path" presetSubtype="0" decel="100000" fill="hold" grpId="1" nodeType="withEffect">
                                  <p:stCondLst>
                                    <p:cond delay="0"/>
                                  </p:stCondLst>
                                  <p:childTnLst>
                                    <p:animMotion origin="layout" path="M 3.54167E-6 1.11111E-6 L 3.54167E-6 0.09954 " pathEditMode="relative" rAng="0" ptsTypes="AA">
                                      <p:cBhvr>
                                        <p:cTn id="9" dur="1000" spd="-100000" fill="hold"/>
                                        <p:tgtEl>
                                          <p:spTgt spid="8"/>
                                        </p:tgtEl>
                                        <p:attrNameLst>
                                          <p:attrName>ppt_x</p:attrName>
                                          <p:attrName>ppt_y</p:attrName>
                                        </p:attrNameLst>
                                      </p:cBhvr>
                                      <p:rCtr x="0" y="497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941DAA1-770D-6947-A372-2F3EA4B602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60800" y="1916831"/>
            <a:ext cx="6861293" cy="4849663"/>
          </a:xfrm>
          <a:prstGeom prst="rect">
            <a:avLst/>
          </a:prstGeom>
        </p:spPr>
      </p:pic>
      <p:pic>
        <p:nvPicPr>
          <p:cNvPr id="10" name="Picture 4" descr="https://www.newsinheadlines.com/wp-content/uploads/2018/01/Hybon-Elevators-and-Escalators-139.jpg">
            <a:extLst>
              <a:ext uri="{FF2B5EF4-FFF2-40B4-BE49-F238E27FC236}">
                <a16:creationId xmlns:a16="http://schemas.microsoft.com/office/drawing/2014/main" id="{03CD10C0-9372-BF41-A1A6-E7D7264DD47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8524" t="25" r="39298" b="2226"/>
          <a:stretch/>
        </p:blipFill>
        <p:spPr bwMode="auto">
          <a:xfrm>
            <a:off x="0" y="1749"/>
            <a:ext cx="1127125" cy="685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077FD2E8-F335-CD43-946C-33E90B9B1755}"/>
              </a:ext>
            </a:extLst>
          </p:cNvPr>
          <p:cNvPicPr>
            <a:picLocks noChangeAspect="1"/>
          </p:cNvPicPr>
          <p:nvPr/>
        </p:nvPicPr>
        <p:blipFill>
          <a:blip r:embed="rId6"/>
          <a:stretch>
            <a:fillRect/>
          </a:stretch>
        </p:blipFill>
        <p:spPr>
          <a:xfrm>
            <a:off x="193904" y="260350"/>
            <a:ext cx="739317" cy="720000"/>
          </a:xfrm>
          <a:prstGeom prst="rect">
            <a:avLst/>
          </a:prstGeom>
        </p:spPr>
      </p:pic>
      <p:grpSp>
        <p:nvGrpSpPr>
          <p:cNvPr id="47" name="Group 46">
            <a:extLst>
              <a:ext uri="{FF2B5EF4-FFF2-40B4-BE49-F238E27FC236}">
                <a16:creationId xmlns:a16="http://schemas.microsoft.com/office/drawing/2014/main" id="{00AC2D33-42F9-C945-BFDC-0ADC6E54C023}"/>
              </a:ext>
            </a:extLst>
          </p:cNvPr>
          <p:cNvGrpSpPr/>
          <p:nvPr/>
        </p:nvGrpSpPr>
        <p:grpSpPr>
          <a:xfrm>
            <a:off x="1703512" y="2276872"/>
            <a:ext cx="9530031" cy="804868"/>
            <a:chOff x="2038577" y="2132856"/>
            <a:chExt cx="9530031" cy="804868"/>
          </a:xfrm>
        </p:grpSpPr>
        <p:pic>
          <p:nvPicPr>
            <p:cNvPr id="48" name="Picture 47">
              <a:extLst>
                <a:ext uri="{FF2B5EF4-FFF2-40B4-BE49-F238E27FC236}">
                  <a16:creationId xmlns:a16="http://schemas.microsoft.com/office/drawing/2014/main" id="{A6533759-5C0D-1542-BCCD-A1AF816ADD04}"/>
                </a:ext>
              </a:extLst>
            </p:cNvPr>
            <p:cNvPicPr>
              <a:picLocks noChangeAspect="1"/>
            </p:cNvPicPr>
            <p:nvPr/>
          </p:nvPicPr>
          <p:blipFill rotWithShape="1">
            <a:blip r:embed="rId7"/>
            <a:srcRect l="2542" t="9305" r="75423" b="39391"/>
            <a:stretch/>
          </p:blipFill>
          <p:spPr>
            <a:xfrm>
              <a:off x="2038577" y="2271356"/>
              <a:ext cx="745055" cy="666368"/>
            </a:xfrm>
            <a:prstGeom prst="rect">
              <a:avLst/>
            </a:prstGeom>
          </p:spPr>
        </p:pic>
        <p:sp>
          <p:nvSpPr>
            <p:cNvPr id="49" name="Rectangle 48">
              <a:extLst>
                <a:ext uri="{FF2B5EF4-FFF2-40B4-BE49-F238E27FC236}">
                  <a16:creationId xmlns:a16="http://schemas.microsoft.com/office/drawing/2014/main" id="{A5924FF0-AB6B-D147-9C62-8239C588F33F}"/>
                </a:ext>
              </a:extLst>
            </p:cNvPr>
            <p:cNvSpPr/>
            <p:nvPr/>
          </p:nvSpPr>
          <p:spPr>
            <a:xfrm>
              <a:off x="2858245" y="2132856"/>
              <a:ext cx="2589683" cy="276999"/>
            </a:xfrm>
            <a:prstGeom prst="rect">
              <a:avLst/>
            </a:prstGeom>
          </p:spPr>
          <p:txBody>
            <a:bodyPr wrap="none" lIns="0" tIns="0" rIns="0" bIns="0">
              <a:noAutofit/>
            </a:bodyPr>
            <a:lstStyle/>
            <a:p>
              <a:r>
                <a:rPr lang="en-GB" dirty="0">
                  <a:solidFill>
                    <a:srgbClr val="01A5E0"/>
                  </a:solidFill>
                  <a:latin typeface="Arial Narrow" panose="020B0604020202020204" pitchFamily="34" charset="0"/>
                  <a:cs typeface="Arial Narrow" panose="020B0604020202020204" pitchFamily="34" charset="0"/>
                </a:rPr>
                <a:t>TECH VISA (</a:t>
              </a:r>
              <a:r>
                <a:rPr lang="en-GB" dirty="0">
                  <a:solidFill>
                    <a:srgbClr val="01A5E0"/>
                  </a:solidFill>
                  <a:latin typeface="Arial Narrow" panose="020B0604020202020204" pitchFamily="34" charset="0"/>
                  <a:cs typeface="Arial Narrow" panose="020B0604020202020204" pitchFamily="34" charset="0"/>
                  <a:hlinkClick r:id="rId8"/>
                </a:rPr>
                <a:t>link</a:t>
              </a:r>
              <a:r>
                <a:rPr lang="en-GB" dirty="0">
                  <a:solidFill>
                    <a:srgbClr val="01A5E0"/>
                  </a:solidFill>
                  <a:latin typeface="Arial Narrow" panose="020B0604020202020204" pitchFamily="34" charset="0"/>
                  <a:cs typeface="Arial Narrow" panose="020B0604020202020204" pitchFamily="34" charset="0"/>
                </a:rPr>
                <a:t>)</a:t>
              </a:r>
              <a:endParaRPr lang="en-GB" dirty="0">
                <a:solidFill>
                  <a:srgbClr val="00B050"/>
                </a:solidFill>
                <a:latin typeface="Arial Narrow" panose="020B0604020202020204" pitchFamily="34" charset="0"/>
                <a:cs typeface="Arial Narrow" panose="020B0604020202020204" pitchFamily="34" charset="0"/>
              </a:endParaRPr>
            </a:p>
          </p:txBody>
        </p:sp>
        <p:sp>
          <p:nvSpPr>
            <p:cNvPr id="50" name="Rectangle 49">
              <a:extLst>
                <a:ext uri="{FF2B5EF4-FFF2-40B4-BE49-F238E27FC236}">
                  <a16:creationId xmlns:a16="http://schemas.microsoft.com/office/drawing/2014/main" id="{DC408FBA-EE6C-0E4B-B6D6-F9A378E5BD0D}"/>
                </a:ext>
              </a:extLst>
            </p:cNvPr>
            <p:cNvSpPr/>
            <p:nvPr/>
          </p:nvSpPr>
          <p:spPr>
            <a:xfrm>
              <a:off x="2135560" y="2352652"/>
              <a:ext cx="9433048" cy="369332"/>
            </a:xfrm>
            <a:prstGeom prst="rect">
              <a:avLst/>
            </a:prstGeom>
          </p:spPr>
          <p:txBody>
            <a:bodyPr wrap="square">
              <a:noAutofit/>
            </a:bodyPr>
            <a:lstStyle/>
            <a:p>
              <a:r>
                <a:rPr lang="pt-BR" dirty="0">
                  <a:solidFill>
                    <a:srgbClr val="606060"/>
                  </a:solidFill>
                  <a:latin typeface="Arial Narrow" panose="020B0604020202020204" pitchFamily="34" charset="0"/>
                  <a:cs typeface="Arial Narrow" panose="020B0604020202020204" pitchFamily="34" charset="0"/>
                </a:rPr>
                <a:t>O Tech Visa é um programa de certificação dirigido a empresas que pretendam atrair para Portugal pessoal altamente qualificado e especializado, nacionais de países não incluídos no espaço Schengen.</a:t>
              </a:r>
            </a:p>
            <a:p>
              <a:r>
                <a:rPr lang="pt-BR" dirty="0">
                  <a:solidFill>
                    <a:srgbClr val="606060"/>
                  </a:solidFill>
                  <a:latin typeface="Arial Narrow" panose="020B0604020202020204" pitchFamily="34" charset="0"/>
                  <a:cs typeface="Arial Narrow" panose="020B0604020202020204" pitchFamily="34" charset="0"/>
                </a:rPr>
                <a:t>O IAPMEI é responsável pela avaliação e certificação das empresas.</a:t>
              </a:r>
              <a:r>
                <a:rPr lang="en-GB" dirty="0">
                  <a:solidFill>
                    <a:srgbClr val="606060"/>
                  </a:solidFill>
                  <a:latin typeface="Arial Narrow" panose="020B0604020202020204" pitchFamily="34" charset="0"/>
                  <a:cs typeface="Arial Narrow" panose="020B0604020202020204" pitchFamily="34" charset="0"/>
                </a:rPr>
                <a:t> </a:t>
              </a:r>
              <a:r>
                <a:rPr lang="en-GB" sz="1600" dirty="0">
                  <a:solidFill>
                    <a:schemeClr val="bg1">
                      <a:lumMod val="65000"/>
                    </a:schemeClr>
                  </a:solidFill>
                  <a:latin typeface="Arial Narrow" panose="020B0604020202020204" pitchFamily="34" charset="0"/>
                </a:rPr>
                <a:t>(</a:t>
              </a:r>
              <a:r>
                <a:rPr lang="en-GB" sz="1600" dirty="0" err="1">
                  <a:solidFill>
                    <a:schemeClr val="bg1">
                      <a:lumMod val="65000"/>
                    </a:schemeClr>
                  </a:solidFill>
                  <a:latin typeface="Arial Narrow" panose="020B0604020202020204" pitchFamily="34" charset="0"/>
                </a:rPr>
                <a:t>mais</a:t>
              </a:r>
              <a:r>
                <a:rPr lang="en-GB" sz="1600" dirty="0">
                  <a:solidFill>
                    <a:schemeClr val="bg1">
                      <a:lumMod val="65000"/>
                    </a:schemeClr>
                  </a:solidFill>
                  <a:latin typeface="Arial Narrow" panose="020B0604020202020204" pitchFamily="34" charset="0"/>
                </a:rPr>
                <a:t> </a:t>
              </a:r>
              <a:r>
                <a:rPr lang="en-GB" sz="1600" dirty="0" err="1">
                  <a:solidFill>
                    <a:schemeClr val="bg1">
                      <a:lumMod val="65000"/>
                    </a:schemeClr>
                  </a:solidFill>
                  <a:latin typeface="Arial Narrow" panose="020B0604020202020204" pitchFamily="34" charset="0"/>
                </a:rPr>
                <a:t>informação</a:t>
              </a:r>
              <a:r>
                <a:rPr lang="en-GB" sz="1600" dirty="0">
                  <a:solidFill>
                    <a:schemeClr val="bg1">
                      <a:lumMod val="65000"/>
                    </a:schemeClr>
                  </a:solidFill>
                  <a:latin typeface="Arial Narrow" panose="020B0604020202020204" pitchFamily="34" charset="0"/>
                </a:rPr>
                <a:t> à </a:t>
              </a:r>
              <a:r>
                <a:rPr lang="en-GB" sz="1600" dirty="0" err="1">
                  <a:solidFill>
                    <a:schemeClr val="bg1">
                      <a:lumMod val="65000"/>
                    </a:schemeClr>
                  </a:solidFill>
                  <a:latin typeface="Arial Narrow" panose="020B0604020202020204" pitchFamily="34" charset="0"/>
                </a:rPr>
                <a:t>frente</a:t>
              </a:r>
              <a:r>
                <a:rPr lang="en-GB" sz="1600" dirty="0">
                  <a:solidFill>
                    <a:schemeClr val="bg1">
                      <a:lumMod val="65000"/>
                    </a:schemeClr>
                  </a:solidFill>
                  <a:latin typeface="Arial Narrow" panose="020B0604020202020204" pitchFamily="34" charset="0"/>
                </a:rPr>
                <a:t>)</a:t>
              </a:r>
              <a:endParaRPr lang="en-GB" sz="1600" dirty="0">
                <a:solidFill>
                  <a:srgbClr val="606060"/>
                </a:solidFill>
                <a:latin typeface="Arial Narrow" panose="020B0604020202020204" pitchFamily="34" charset="0"/>
                <a:cs typeface="Arial Narrow" panose="020B0604020202020204" pitchFamily="34" charset="0"/>
              </a:endParaRPr>
            </a:p>
          </p:txBody>
        </p:sp>
      </p:grpSp>
      <p:grpSp>
        <p:nvGrpSpPr>
          <p:cNvPr id="51" name="Group 50">
            <a:extLst>
              <a:ext uri="{FF2B5EF4-FFF2-40B4-BE49-F238E27FC236}">
                <a16:creationId xmlns:a16="http://schemas.microsoft.com/office/drawing/2014/main" id="{FFC0FFF1-4583-7D44-B09D-9964834DF061}"/>
              </a:ext>
            </a:extLst>
          </p:cNvPr>
          <p:cNvGrpSpPr/>
          <p:nvPr/>
        </p:nvGrpSpPr>
        <p:grpSpPr>
          <a:xfrm>
            <a:off x="1703512" y="3861048"/>
            <a:ext cx="9530031" cy="804868"/>
            <a:chOff x="2038577" y="2132856"/>
            <a:chExt cx="9530031" cy="804868"/>
          </a:xfrm>
        </p:grpSpPr>
        <p:pic>
          <p:nvPicPr>
            <p:cNvPr id="52" name="Picture 51">
              <a:extLst>
                <a:ext uri="{FF2B5EF4-FFF2-40B4-BE49-F238E27FC236}">
                  <a16:creationId xmlns:a16="http://schemas.microsoft.com/office/drawing/2014/main" id="{EC28EE5A-37E8-3147-AAEE-0E4D05F128E3}"/>
                </a:ext>
              </a:extLst>
            </p:cNvPr>
            <p:cNvPicPr>
              <a:picLocks noChangeAspect="1"/>
            </p:cNvPicPr>
            <p:nvPr/>
          </p:nvPicPr>
          <p:blipFill rotWithShape="1">
            <a:blip r:embed="rId7"/>
            <a:srcRect l="2542" t="9305" r="75423" b="39391"/>
            <a:stretch/>
          </p:blipFill>
          <p:spPr>
            <a:xfrm>
              <a:off x="2038577" y="2271356"/>
              <a:ext cx="745055" cy="666368"/>
            </a:xfrm>
            <a:prstGeom prst="rect">
              <a:avLst/>
            </a:prstGeom>
          </p:spPr>
        </p:pic>
        <p:sp>
          <p:nvSpPr>
            <p:cNvPr id="53" name="Rectangle 52">
              <a:extLst>
                <a:ext uri="{FF2B5EF4-FFF2-40B4-BE49-F238E27FC236}">
                  <a16:creationId xmlns:a16="http://schemas.microsoft.com/office/drawing/2014/main" id="{4A3AAA8D-CCED-684D-8244-BE6C49EB03D1}"/>
                </a:ext>
              </a:extLst>
            </p:cNvPr>
            <p:cNvSpPr/>
            <p:nvPr/>
          </p:nvSpPr>
          <p:spPr>
            <a:xfrm>
              <a:off x="2858245" y="2132856"/>
              <a:ext cx="2589683" cy="276999"/>
            </a:xfrm>
            <a:prstGeom prst="rect">
              <a:avLst/>
            </a:prstGeom>
          </p:spPr>
          <p:txBody>
            <a:bodyPr wrap="none" lIns="0" tIns="0" rIns="0" bIns="0">
              <a:noAutofit/>
            </a:bodyPr>
            <a:lstStyle/>
            <a:p>
              <a:r>
                <a:rPr lang="en-GB" dirty="0">
                  <a:solidFill>
                    <a:srgbClr val="01A5E0"/>
                  </a:solidFill>
                  <a:latin typeface="Arial Narrow" panose="020B0604020202020204" pitchFamily="34" charset="0"/>
                  <a:cs typeface="Arial Narrow" panose="020B0604020202020204" pitchFamily="34" charset="0"/>
                </a:rPr>
                <a:t>E-RESIDENCY 2.0 (em </a:t>
              </a:r>
              <a:r>
                <a:rPr lang="en-GB" dirty="0" err="1">
                  <a:solidFill>
                    <a:srgbClr val="01A5E0"/>
                  </a:solidFill>
                  <a:latin typeface="Arial Narrow" panose="020B0604020202020204" pitchFamily="34" charset="0"/>
                  <a:cs typeface="Arial Narrow" panose="020B0604020202020204" pitchFamily="34" charset="0"/>
                </a:rPr>
                <a:t>construção</a:t>
              </a:r>
              <a:r>
                <a:rPr lang="en-GB" dirty="0">
                  <a:solidFill>
                    <a:srgbClr val="01A5E0"/>
                  </a:solidFill>
                  <a:latin typeface="Arial Narrow" panose="020B0604020202020204" pitchFamily="34" charset="0"/>
                  <a:cs typeface="Arial Narrow" panose="020B0604020202020204" pitchFamily="34" charset="0"/>
                </a:rPr>
                <a:t>/standby)</a:t>
              </a:r>
              <a:endParaRPr lang="en-GB" dirty="0">
                <a:solidFill>
                  <a:srgbClr val="00B050"/>
                </a:solidFill>
                <a:latin typeface="Arial Narrow" panose="020B0604020202020204" pitchFamily="34" charset="0"/>
                <a:cs typeface="Arial Narrow" panose="020B0604020202020204" pitchFamily="34" charset="0"/>
              </a:endParaRPr>
            </a:p>
          </p:txBody>
        </p:sp>
        <p:sp>
          <p:nvSpPr>
            <p:cNvPr id="54" name="Rectangle 53">
              <a:extLst>
                <a:ext uri="{FF2B5EF4-FFF2-40B4-BE49-F238E27FC236}">
                  <a16:creationId xmlns:a16="http://schemas.microsoft.com/office/drawing/2014/main" id="{E52DB982-9AA9-0F4D-9431-D666982D93B0}"/>
                </a:ext>
              </a:extLst>
            </p:cNvPr>
            <p:cNvSpPr/>
            <p:nvPr/>
          </p:nvSpPr>
          <p:spPr>
            <a:xfrm>
              <a:off x="2135560" y="2352652"/>
              <a:ext cx="9433048" cy="369332"/>
            </a:xfrm>
            <a:prstGeom prst="rect">
              <a:avLst/>
            </a:prstGeom>
          </p:spPr>
          <p:txBody>
            <a:bodyPr wrap="square">
              <a:noAutofit/>
            </a:bodyPr>
            <a:lstStyle/>
            <a:p>
              <a:r>
                <a:rPr lang="pt-BR" dirty="0">
                  <a:solidFill>
                    <a:srgbClr val="606060"/>
                  </a:solidFill>
                  <a:latin typeface="Arial Narrow" panose="020B0604020202020204" pitchFamily="34" charset="0"/>
                  <a:cs typeface="Arial Narrow" panose="020B0604020202020204" pitchFamily="34" charset="0"/>
                </a:rPr>
                <a:t>O e-residência 2.0 é um programa para nómadas digitais e empreendedores sem base fixa.</a:t>
              </a:r>
            </a:p>
            <a:p>
              <a:r>
                <a:rPr lang="pt-BR" dirty="0">
                  <a:solidFill>
                    <a:srgbClr val="606060"/>
                  </a:solidFill>
                  <a:latin typeface="Arial Narrow" panose="020B0604020202020204" pitchFamily="34" charset="0"/>
                  <a:cs typeface="Arial Narrow" panose="020B0604020202020204" pitchFamily="34" charset="0"/>
                </a:rPr>
                <a:t>Permite a criação de uma empresa online, ao mesmo tempo que concede acesso a serviços públicos e privados em Portugal.</a:t>
              </a:r>
              <a:r>
                <a:rPr lang="en-GB" dirty="0">
                  <a:solidFill>
                    <a:srgbClr val="606060"/>
                  </a:solidFill>
                  <a:latin typeface="Arial Narrow" panose="020B0604020202020204" pitchFamily="34" charset="0"/>
                  <a:cs typeface="Arial Narrow" panose="020B0604020202020204" pitchFamily="34" charset="0"/>
                </a:rPr>
                <a:t> </a:t>
              </a:r>
              <a:endParaRPr lang="en-GB" dirty="0">
                <a:solidFill>
                  <a:schemeClr val="bg1">
                    <a:lumMod val="65000"/>
                  </a:schemeClr>
                </a:solidFill>
                <a:latin typeface="Arial Narrow" panose="020B0604020202020204" pitchFamily="34" charset="0"/>
                <a:cs typeface="Arial Narrow" panose="020B0604020202020204" pitchFamily="34" charset="0"/>
              </a:endParaRPr>
            </a:p>
          </p:txBody>
        </p:sp>
      </p:grpSp>
      <p:grpSp>
        <p:nvGrpSpPr>
          <p:cNvPr id="55" name="Group 54">
            <a:extLst>
              <a:ext uri="{FF2B5EF4-FFF2-40B4-BE49-F238E27FC236}">
                <a16:creationId xmlns:a16="http://schemas.microsoft.com/office/drawing/2014/main" id="{4C8CAD9F-B645-1C49-A8ED-570E1FEA0C1B}"/>
              </a:ext>
            </a:extLst>
          </p:cNvPr>
          <p:cNvGrpSpPr/>
          <p:nvPr/>
        </p:nvGrpSpPr>
        <p:grpSpPr>
          <a:xfrm>
            <a:off x="1703512" y="5504452"/>
            <a:ext cx="9530031" cy="804868"/>
            <a:chOff x="2038577" y="2132856"/>
            <a:chExt cx="9530031" cy="804868"/>
          </a:xfrm>
        </p:grpSpPr>
        <p:pic>
          <p:nvPicPr>
            <p:cNvPr id="56" name="Picture 55">
              <a:extLst>
                <a:ext uri="{FF2B5EF4-FFF2-40B4-BE49-F238E27FC236}">
                  <a16:creationId xmlns:a16="http://schemas.microsoft.com/office/drawing/2014/main" id="{1C9FC7CE-6ACA-EF4A-8E5F-875E6D765C0B}"/>
                </a:ext>
              </a:extLst>
            </p:cNvPr>
            <p:cNvPicPr>
              <a:picLocks noChangeAspect="1"/>
            </p:cNvPicPr>
            <p:nvPr/>
          </p:nvPicPr>
          <p:blipFill rotWithShape="1">
            <a:blip r:embed="rId7"/>
            <a:srcRect l="2542" t="9305" r="75423" b="39391"/>
            <a:stretch/>
          </p:blipFill>
          <p:spPr>
            <a:xfrm>
              <a:off x="2038577" y="2271356"/>
              <a:ext cx="745055" cy="666368"/>
            </a:xfrm>
            <a:prstGeom prst="rect">
              <a:avLst/>
            </a:prstGeom>
          </p:spPr>
        </p:pic>
        <p:sp>
          <p:nvSpPr>
            <p:cNvPr id="57" name="Rectangle 56">
              <a:extLst>
                <a:ext uri="{FF2B5EF4-FFF2-40B4-BE49-F238E27FC236}">
                  <a16:creationId xmlns:a16="http://schemas.microsoft.com/office/drawing/2014/main" id="{B8B1D5A9-E6DB-4645-9C35-BFBAEBD50E44}"/>
                </a:ext>
              </a:extLst>
            </p:cNvPr>
            <p:cNvSpPr/>
            <p:nvPr/>
          </p:nvSpPr>
          <p:spPr>
            <a:xfrm>
              <a:off x="2858245" y="2132856"/>
              <a:ext cx="2589683" cy="276999"/>
            </a:xfrm>
            <a:prstGeom prst="rect">
              <a:avLst/>
            </a:prstGeom>
          </p:spPr>
          <p:txBody>
            <a:bodyPr wrap="none" lIns="0" tIns="0" rIns="0" bIns="0">
              <a:noAutofit/>
            </a:bodyPr>
            <a:lstStyle/>
            <a:p>
              <a:r>
                <a:rPr lang="en-GB" dirty="0">
                  <a:solidFill>
                    <a:srgbClr val="01A5E0"/>
                  </a:solidFill>
                  <a:latin typeface="Arial Narrow" panose="020B0604020202020204" pitchFamily="34" charset="0"/>
                  <a:cs typeface="Arial Narrow" panose="020B0604020202020204" pitchFamily="34" charset="0"/>
                </a:rPr>
                <a:t>ZLT (Zonas Livres </a:t>
              </a:r>
              <a:r>
                <a:rPr lang="en-GB" dirty="0" err="1">
                  <a:solidFill>
                    <a:srgbClr val="01A5E0"/>
                  </a:solidFill>
                  <a:latin typeface="Arial Narrow" panose="020B0604020202020204" pitchFamily="34" charset="0"/>
                  <a:cs typeface="Arial Narrow" panose="020B0604020202020204" pitchFamily="34" charset="0"/>
                </a:rPr>
                <a:t>Tecnológicas</a:t>
              </a:r>
              <a:r>
                <a:rPr lang="en-GB" dirty="0">
                  <a:solidFill>
                    <a:srgbClr val="01A5E0"/>
                  </a:solidFill>
                  <a:latin typeface="Arial Narrow" panose="020B0604020202020204" pitchFamily="34" charset="0"/>
                  <a:cs typeface="Arial Narrow" panose="020B0604020202020204" pitchFamily="34" charset="0"/>
                </a:rPr>
                <a:t>)</a:t>
              </a:r>
              <a:endParaRPr lang="en-GB" dirty="0">
                <a:solidFill>
                  <a:srgbClr val="00B050"/>
                </a:solidFill>
                <a:latin typeface="Arial Narrow" panose="020B0604020202020204" pitchFamily="34" charset="0"/>
                <a:cs typeface="Arial Narrow" panose="020B0604020202020204" pitchFamily="34" charset="0"/>
              </a:endParaRPr>
            </a:p>
          </p:txBody>
        </p:sp>
        <p:sp>
          <p:nvSpPr>
            <p:cNvPr id="58" name="Rectangle 57">
              <a:extLst>
                <a:ext uri="{FF2B5EF4-FFF2-40B4-BE49-F238E27FC236}">
                  <a16:creationId xmlns:a16="http://schemas.microsoft.com/office/drawing/2014/main" id="{7E6A28A1-1A98-DA44-9B30-28AFF588563E}"/>
                </a:ext>
              </a:extLst>
            </p:cNvPr>
            <p:cNvSpPr/>
            <p:nvPr/>
          </p:nvSpPr>
          <p:spPr>
            <a:xfrm>
              <a:off x="2135560" y="2352652"/>
              <a:ext cx="9433048" cy="369332"/>
            </a:xfrm>
            <a:prstGeom prst="rect">
              <a:avLst/>
            </a:prstGeom>
          </p:spPr>
          <p:txBody>
            <a:bodyPr wrap="square">
              <a:noAutofit/>
            </a:bodyPr>
            <a:lstStyle/>
            <a:p>
              <a:r>
                <a:rPr lang="pt-BR" dirty="0">
                  <a:solidFill>
                    <a:srgbClr val="606060"/>
                  </a:solidFill>
                  <a:latin typeface="Arial Narrow" panose="020B0604020202020204" pitchFamily="34" charset="0"/>
                  <a:cs typeface="Arial Narrow" panose="020B0604020202020204" pitchFamily="34" charset="0"/>
                </a:rPr>
                <a:t>As ZLTs facilitam a realização de atividades de investigação, demonstração e teste, em ambiente real, de tecnologias, produtos, serviços, processos e modelos inovadores</a:t>
              </a:r>
              <a:r>
                <a:rPr lang="en-GB" dirty="0">
                  <a:solidFill>
                    <a:srgbClr val="606060"/>
                  </a:solidFill>
                  <a:latin typeface="Arial Narrow" panose="020B0604020202020204" pitchFamily="34" charset="0"/>
                  <a:cs typeface="Arial Narrow" panose="020B0604020202020204" pitchFamily="34" charset="0"/>
                </a:rPr>
                <a:t>. </a:t>
              </a:r>
              <a:r>
                <a:rPr lang="en-GB" dirty="0">
                  <a:solidFill>
                    <a:schemeClr val="bg1">
                      <a:lumMod val="65000"/>
                    </a:schemeClr>
                  </a:solidFill>
                  <a:latin typeface="Arial Narrow" panose="020B0604020202020204" pitchFamily="34" charset="0"/>
                  <a:cs typeface="Arial Narrow" panose="020B0604020202020204" pitchFamily="34" charset="0"/>
                </a:rPr>
                <a:t>(</a:t>
              </a:r>
              <a:r>
                <a:rPr lang="en-GB" dirty="0">
                  <a:solidFill>
                    <a:schemeClr val="bg1">
                      <a:lumMod val="65000"/>
                    </a:schemeClr>
                  </a:solidFill>
                  <a:latin typeface="Arial Narrow" panose="020B0604020202020204" pitchFamily="34" charset="0"/>
                  <a:cs typeface="Arial Narrow" panose="020B0604020202020204" pitchFamily="34" charset="0"/>
                  <a:hlinkClick r:id="rId9"/>
                </a:rPr>
                <a:t>em </a:t>
              </a:r>
              <a:r>
                <a:rPr lang="en-GB" dirty="0" err="1">
                  <a:solidFill>
                    <a:schemeClr val="bg1">
                      <a:lumMod val="65000"/>
                    </a:schemeClr>
                  </a:solidFill>
                  <a:latin typeface="Arial Narrow" panose="020B0604020202020204" pitchFamily="34" charset="0"/>
                  <a:cs typeface="Arial Narrow" panose="020B0604020202020204" pitchFamily="34" charset="0"/>
                  <a:hlinkClick r:id="rId9"/>
                </a:rPr>
                <a:t>curso</a:t>
              </a:r>
              <a:r>
                <a:rPr lang="en-GB" dirty="0">
                  <a:solidFill>
                    <a:schemeClr val="bg1">
                      <a:lumMod val="65000"/>
                    </a:schemeClr>
                  </a:solidFill>
                  <a:latin typeface="Arial Narrow" panose="020B0604020202020204" pitchFamily="34" charset="0"/>
                  <a:cs typeface="Arial Narrow" panose="020B0604020202020204" pitchFamily="34" charset="0"/>
                </a:rPr>
                <a:t>)</a:t>
              </a:r>
            </a:p>
          </p:txBody>
        </p:sp>
      </p:grpSp>
      <p:pic>
        <p:nvPicPr>
          <p:cNvPr id="2" name="Imagem 1">
            <a:extLst>
              <a:ext uri="{FF2B5EF4-FFF2-40B4-BE49-F238E27FC236}">
                <a16:creationId xmlns:a16="http://schemas.microsoft.com/office/drawing/2014/main" id="{17E5FB11-A730-F151-2C5A-3FA9EFD5EFFE}"/>
              </a:ext>
            </a:extLst>
          </p:cNvPr>
          <p:cNvPicPr>
            <a:picLocks noChangeAspect="1"/>
          </p:cNvPicPr>
          <p:nvPr/>
        </p:nvPicPr>
        <p:blipFill>
          <a:blip r:embed="rId10"/>
          <a:stretch>
            <a:fillRect/>
          </a:stretch>
        </p:blipFill>
        <p:spPr>
          <a:xfrm>
            <a:off x="10704512" y="230121"/>
            <a:ext cx="1121761" cy="1097375"/>
          </a:xfrm>
          <a:prstGeom prst="rect">
            <a:avLst/>
          </a:prstGeom>
        </p:spPr>
      </p:pic>
      <p:sp>
        <p:nvSpPr>
          <p:cNvPr id="4" name="Rectangle 3">
            <a:extLst>
              <a:ext uri="{FF2B5EF4-FFF2-40B4-BE49-F238E27FC236}">
                <a16:creationId xmlns:a16="http://schemas.microsoft.com/office/drawing/2014/main" id="{643E511C-0C46-F05A-C71C-DE20316E1709}"/>
              </a:ext>
            </a:extLst>
          </p:cNvPr>
          <p:cNvSpPr/>
          <p:nvPr/>
        </p:nvSpPr>
        <p:spPr>
          <a:xfrm>
            <a:off x="1678809" y="260648"/>
            <a:ext cx="10093818" cy="931311"/>
          </a:xfrm>
          <a:prstGeom prst="rect">
            <a:avLst/>
          </a:prstGeom>
        </p:spPr>
        <p:txBody>
          <a:bodyPr wrap="square" lIns="0" tIns="0" rIns="0" bIns="0">
            <a:noAutofit/>
          </a:bodyPr>
          <a:lstStyle/>
          <a:p>
            <a:r>
              <a:rPr lang="en-US" sz="4000" dirty="0">
                <a:solidFill>
                  <a:srgbClr val="00A5DF"/>
                </a:solidFill>
                <a:latin typeface="Arial Narrow" panose="020B0604020202020204" pitchFamily="34" charset="0"/>
                <a:cs typeface="Arial Narrow" panose="020B0604020202020204" pitchFamily="34" charset="0"/>
              </a:rPr>
              <a:t>ECOSSISTEMA </a:t>
            </a:r>
            <a:r>
              <a:rPr lang="en-US" sz="4000" b="1" dirty="0">
                <a:solidFill>
                  <a:srgbClr val="00A5DF"/>
                </a:solidFill>
                <a:latin typeface="Arial Narrow" panose="020B0604020202020204" pitchFamily="34" charset="0"/>
                <a:cs typeface="Arial Narrow" panose="020B0604020202020204" pitchFamily="34" charset="0"/>
              </a:rPr>
              <a:t>DE STARTUPS</a:t>
            </a:r>
          </a:p>
          <a:p>
            <a:r>
              <a:rPr lang="en-US" sz="2400" b="1" dirty="0">
                <a:solidFill>
                  <a:srgbClr val="00A5DF"/>
                </a:solidFill>
                <a:latin typeface="Arial Narrow" panose="020B0604020202020204" pitchFamily="34" charset="0"/>
                <a:cs typeface="Arial Narrow" panose="020B0604020202020204" pitchFamily="34" charset="0"/>
              </a:rPr>
              <a:t>INCENTIVOS E APOIO PARA STARTUPS</a:t>
            </a:r>
          </a:p>
          <a:p>
            <a:endParaRPr lang="en-US" sz="500" b="1" dirty="0">
              <a:solidFill>
                <a:srgbClr val="00A5DF"/>
              </a:solidFill>
              <a:latin typeface="Arial Narrow" panose="020B0604020202020204" pitchFamily="34" charset="0"/>
              <a:cs typeface="Arial Narrow" panose="020B0604020202020204" pitchFamily="34" charset="0"/>
            </a:endParaRPr>
          </a:p>
          <a:p>
            <a:endParaRPr lang="en-US" sz="2000" dirty="0">
              <a:latin typeface="Arial Narrow" panose="020B0604020202020204" pitchFamily="34" charset="0"/>
              <a:cs typeface="Arial Narrow" panose="020B0604020202020204" pitchFamily="34" charset="0"/>
            </a:endParaRPr>
          </a:p>
        </p:txBody>
      </p:sp>
      <p:sp>
        <p:nvSpPr>
          <p:cNvPr id="5" name="Rectangle 4">
            <a:extLst>
              <a:ext uri="{FF2B5EF4-FFF2-40B4-BE49-F238E27FC236}">
                <a16:creationId xmlns:a16="http://schemas.microsoft.com/office/drawing/2014/main" id="{5056DA58-7B64-D79E-4EF4-E76BDAADB8C8}"/>
              </a:ext>
            </a:extLst>
          </p:cNvPr>
          <p:cNvSpPr/>
          <p:nvPr/>
        </p:nvSpPr>
        <p:spPr>
          <a:xfrm>
            <a:off x="1678809" y="1484784"/>
            <a:ext cx="10093818" cy="318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2400" dirty="0">
                <a:solidFill>
                  <a:schemeClr val="tx1"/>
                </a:solidFill>
                <a:latin typeface="Arial Narrow" panose="020B0604020202020204" pitchFamily="34" charset="0"/>
                <a:cs typeface="Arial Narrow" panose="020B0604020202020204" pitchFamily="34" charset="0"/>
              </a:rPr>
              <a:t>MEDIDAS DE APOIO ECONÓMICO PARA  AJUDAR O ECOSSISTEMA DE STARTUPS</a:t>
            </a:r>
          </a:p>
        </p:txBody>
      </p:sp>
    </p:spTree>
    <p:extLst>
      <p:ext uri="{BB962C8B-B14F-4D97-AF65-F5344CB8AC3E}">
        <p14:creationId xmlns:p14="http://schemas.microsoft.com/office/powerpoint/2010/main" val="2116927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941DAA1-770D-6947-A372-2F3EA4B602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60800" y="1916831"/>
            <a:ext cx="6861293" cy="4849663"/>
          </a:xfrm>
          <a:prstGeom prst="rect">
            <a:avLst/>
          </a:prstGeom>
        </p:spPr>
      </p:pic>
      <p:pic>
        <p:nvPicPr>
          <p:cNvPr id="10" name="Picture 4" descr="https://www.newsinheadlines.com/wp-content/uploads/2018/01/Hybon-Elevators-and-Escalators-139.jpg">
            <a:extLst>
              <a:ext uri="{FF2B5EF4-FFF2-40B4-BE49-F238E27FC236}">
                <a16:creationId xmlns:a16="http://schemas.microsoft.com/office/drawing/2014/main" id="{03CD10C0-9372-BF41-A1A6-E7D7264DD47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8524" t="25" r="39298" b="2226"/>
          <a:stretch/>
        </p:blipFill>
        <p:spPr bwMode="auto">
          <a:xfrm>
            <a:off x="0" y="1749"/>
            <a:ext cx="1127125" cy="685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077FD2E8-F335-CD43-946C-33E90B9B1755}"/>
              </a:ext>
            </a:extLst>
          </p:cNvPr>
          <p:cNvPicPr>
            <a:picLocks noChangeAspect="1"/>
          </p:cNvPicPr>
          <p:nvPr/>
        </p:nvPicPr>
        <p:blipFill>
          <a:blip r:embed="rId6"/>
          <a:stretch>
            <a:fillRect/>
          </a:stretch>
        </p:blipFill>
        <p:spPr>
          <a:xfrm>
            <a:off x="193904" y="260350"/>
            <a:ext cx="739317" cy="720000"/>
          </a:xfrm>
          <a:prstGeom prst="rect">
            <a:avLst/>
          </a:prstGeom>
        </p:spPr>
      </p:pic>
      <p:sp>
        <p:nvSpPr>
          <p:cNvPr id="19" name="Rectangle 18">
            <a:extLst>
              <a:ext uri="{FF2B5EF4-FFF2-40B4-BE49-F238E27FC236}">
                <a16:creationId xmlns:a16="http://schemas.microsoft.com/office/drawing/2014/main" id="{1B08F9FA-2FF0-1E4A-98D1-B4FBC9D4FCE7}"/>
              </a:ext>
            </a:extLst>
          </p:cNvPr>
          <p:cNvSpPr/>
          <p:nvPr/>
        </p:nvSpPr>
        <p:spPr>
          <a:xfrm>
            <a:off x="1678809" y="260648"/>
            <a:ext cx="10093818" cy="931311"/>
          </a:xfrm>
          <a:prstGeom prst="rect">
            <a:avLst/>
          </a:prstGeom>
        </p:spPr>
        <p:txBody>
          <a:bodyPr wrap="square" lIns="0" tIns="0" rIns="0" bIns="0">
            <a:noAutofit/>
          </a:bodyPr>
          <a:lstStyle/>
          <a:p>
            <a:r>
              <a:rPr lang="en-US" sz="4000" dirty="0">
                <a:solidFill>
                  <a:srgbClr val="00A5DF"/>
                </a:solidFill>
                <a:latin typeface="Arial Narrow" panose="020B0604020202020204" pitchFamily="34" charset="0"/>
                <a:cs typeface="Arial Narrow" panose="020B0604020202020204" pitchFamily="34" charset="0"/>
              </a:rPr>
              <a:t>ECOSSISTEMA </a:t>
            </a:r>
            <a:r>
              <a:rPr lang="en-US" sz="4000" b="1" dirty="0">
                <a:solidFill>
                  <a:srgbClr val="00A5DF"/>
                </a:solidFill>
                <a:latin typeface="Arial Narrow" panose="020B0604020202020204" pitchFamily="34" charset="0"/>
                <a:cs typeface="Arial Narrow" panose="020B0604020202020204" pitchFamily="34" charset="0"/>
              </a:rPr>
              <a:t>DE STARTUPS</a:t>
            </a:r>
          </a:p>
          <a:p>
            <a:r>
              <a:rPr lang="en-US" sz="2400" b="1" dirty="0">
                <a:solidFill>
                  <a:srgbClr val="00A5DF"/>
                </a:solidFill>
                <a:latin typeface="Arial Narrow" panose="020B0604020202020204" pitchFamily="34" charset="0"/>
                <a:cs typeface="Arial Narrow" panose="020B0604020202020204" pitchFamily="34" charset="0"/>
              </a:rPr>
              <a:t>INCENTIVOS E APOIO PARA STARTUPS</a:t>
            </a:r>
          </a:p>
          <a:p>
            <a:endParaRPr lang="en-US" sz="500" b="1" dirty="0">
              <a:solidFill>
                <a:srgbClr val="00A5DF"/>
              </a:solidFill>
              <a:latin typeface="Arial Narrow" panose="020B0604020202020204" pitchFamily="34" charset="0"/>
              <a:cs typeface="Arial Narrow" panose="020B0604020202020204" pitchFamily="34" charset="0"/>
            </a:endParaRPr>
          </a:p>
          <a:p>
            <a:endParaRPr lang="en-US" sz="2000" dirty="0">
              <a:latin typeface="Arial Narrow" panose="020B0604020202020204" pitchFamily="34" charset="0"/>
              <a:cs typeface="Arial Narrow" panose="020B0604020202020204" pitchFamily="34" charset="0"/>
            </a:endParaRPr>
          </a:p>
        </p:txBody>
      </p:sp>
      <p:sp>
        <p:nvSpPr>
          <p:cNvPr id="169" name="Rectangle 168">
            <a:extLst>
              <a:ext uri="{FF2B5EF4-FFF2-40B4-BE49-F238E27FC236}">
                <a16:creationId xmlns:a16="http://schemas.microsoft.com/office/drawing/2014/main" id="{7F5EC441-D708-564F-B02B-14E714F4CE43}"/>
              </a:ext>
            </a:extLst>
          </p:cNvPr>
          <p:cNvSpPr/>
          <p:nvPr/>
        </p:nvSpPr>
        <p:spPr>
          <a:xfrm>
            <a:off x="1678809" y="1484784"/>
            <a:ext cx="10093818" cy="318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2400" dirty="0">
                <a:solidFill>
                  <a:schemeClr val="tx1"/>
                </a:solidFill>
                <a:latin typeface="Arial Narrow" panose="020B0604020202020204" pitchFamily="34" charset="0"/>
                <a:cs typeface="Arial Narrow" panose="020B0604020202020204" pitchFamily="34" charset="0"/>
              </a:rPr>
              <a:t>MEDIDAS DE APOIO ECONÓMICO PARA  AJUDAR O ECOSSISTEMA DE STARTUPS</a:t>
            </a:r>
          </a:p>
        </p:txBody>
      </p:sp>
      <p:grpSp>
        <p:nvGrpSpPr>
          <p:cNvPr id="51" name="Group 50">
            <a:extLst>
              <a:ext uri="{FF2B5EF4-FFF2-40B4-BE49-F238E27FC236}">
                <a16:creationId xmlns:a16="http://schemas.microsoft.com/office/drawing/2014/main" id="{FFC0FFF1-4583-7D44-B09D-9964834DF061}"/>
              </a:ext>
            </a:extLst>
          </p:cNvPr>
          <p:cNvGrpSpPr/>
          <p:nvPr/>
        </p:nvGrpSpPr>
        <p:grpSpPr>
          <a:xfrm>
            <a:off x="1631504" y="2852936"/>
            <a:ext cx="9530031" cy="804868"/>
            <a:chOff x="2038577" y="2132856"/>
            <a:chExt cx="9530031" cy="804868"/>
          </a:xfrm>
        </p:grpSpPr>
        <p:pic>
          <p:nvPicPr>
            <p:cNvPr id="52" name="Picture 51">
              <a:extLst>
                <a:ext uri="{FF2B5EF4-FFF2-40B4-BE49-F238E27FC236}">
                  <a16:creationId xmlns:a16="http://schemas.microsoft.com/office/drawing/2014/main" id="{EC28EE5A-37E8-3147-AAEE-0E4D05F128E3}"/>
                </a:ext>
              </a:extLst>
            </p:cNvPr>
            <p:cNvPicPr>
              <a:picLocks noChangeAspect="1"/>
            </p:cNvPicPr>
            <p:nvPr/>
          </p:nvPicPr>
          <p:blipFill rotWithShape="1">
            <a:blip r:embed="rId7"/>
            <a:srcRect l="2542" t="9305" r="75423" b="39391"/>
            <a:stretch/>
          </p:blipFill>
          <p:spPr>
            <a:xfrm>
              <a:off x="2038577" y="2271356"/>
              <a:ext cx="745055" cy="666368"/>
            </a:xfrm>
            <a:prstGeom prst="rect">
              <a:avLst/>
            </a:prstGeom>
          </p:spPr>
        </p:pic>
        <p:sp>
          <p:nvSpPr>
            <p:cNvPr id="53" name="Rectangle 52">
              <a:extLst>
                <a:ext uri="{FF2B5EF4-FFF2-40B4-BE49-F238E27FC236}">
                  <a16:creationId xmlns:a16="http://schemas.microsoft.com/office/drawing/2014/main" id="{4A3AAA8D-CCED-684D-8244-BE6C49EB03D1}"/>
                </a:ext>
              </a:extLst>
            </p:cNvPr>
            <p:cNvSpPr/>
            <p:nvPr/>
          </p:nvSpPr>
          <p:spPr>
            <a:xfrm>
              <a:off x="2858245" y="2132856"/>
              <a:ext cx="2589683" cy="276999"/>
            </a:xfrm>
            <a:prstGeom prst="rect">
              <a:avLst/>
            </a:prstGeom>
          </p:spPr>
          <p:txBody>
            <a:bodyPr wrap="none" lIns="0" tIns="0" rIns="0" bIns="0">
              <a:noAutofit/>
            </a:bodyPr>
            <a:lstStyle/>
            <a:p>
              <a:r>
                <a:rPr lang="en-GB" dirty="0">
                  <a:solidFill>
                    <a:srgbClr val="01A5E0"/>
                  </a:solidFill>
                  <a:latin typeface="Arial Narrow" panose="020B0604020202020204" pitchFamily="34" charset="0"/>
                  <a:cs typeface="Arial Narrow" panose="020B0604020202020204" pitchFamily="34" charset="0"/>
                </a:rPr>
                <a:t>SEMENTE (</a:t>
              </a:r>
              <a:r>
                <a:rPr lang="en-GB" dirty="0">
                  <a:solidFill>
                    <a:srgbClr val="01A5E0"/>
                  </a:solidFill>
                  <a:latin typeface="Arial Narrow" panose="020B0604020202020204" pitchFamily="34" charset="0"/>
                  <a:cs typeface="Arial Narrow" panose="020B0604020202020204" pitchFamily="34" charset="0"/>
                  <a:hlinkClick r:id="rId8"/>
                </a:rPr>
                <a:t>link</a:t>
              </a:r>
              <a:r>
                <a:rPr lang="en-GB" dirty="0">
                  <a:solidFill>
                    <a:srgbClr val="01A5E0"/>
                  </a:solidFill>
                  <a:latin typeface="Arial Narrow" panose="020B0604020202020204" pitchFamily="34" charset="0"/>
                  <a:cs typeface="Arial Narrow" panose="020B0604020202020204" pitchFamily="34" charset="0"/>
                </a:rPr>
                <a:t>)</a:t>
              </a:r>
              <a:endParaRPr lang="en-GB" dirty="0">
                <a:solidFill>
                  <a:srgbClr val="00B050"/>
                </a:solidFill>
                <a:latin typeface="Arial Narrow" panose="020B0604020202020204" pitchFamily="34" charset="0"/>
                <a:cs typeface="Arial Narrow" panose="020B0604020202020204" pitchFamily="34" charset="0"/>
              </a:endParaRPr>
            </a:p>
          </p:txBody>
        </p:sp>
        <p:sp>
          <p:nvSpPr>
            <p:cNvPr id="54" name="Rectangle 53">
              <a:extLst>
                <a:ext uri="{FF2B5EF4-FFF2-40B4-BE49-F238E27FC236}">
                  <a16:creationId xmlns:a16="http://schemas.microsoft.com/office/drawing/2014/main" id="{E52DB982-9AA9-0F4D-9431-D666982D93B0}"/>
                </a:ext>
              </a:extLst>
            </p:cNvPr>
            <p:cNvSpPr/>
            <p:nvPr/>
          </p:nvSpPr>
          <p:spPr>
            <a:xfrm>
              <a:off x="2135560" y="2352652"/>
              <a:ext cx="9433048" cy="369332"/>
            </a:xfrm>
            <a:prstGeom prst="rect">
              <a:avLst/>
            </a:prstGeom>
          </p:spPr>
          <p:txBody>
            <a:bodyPr wrap="square">
              <a:noAutofit/>
            </a:bodyPr>
            <a:lstStyle/>
            <a:p>
              <a:r>
                <a:rPr lang="pt-BR" dirty="0">
                  <a:solidFill>
                    <a:srgbClr val="606060"/>
                  </a:solidFill>
                  <a:latin typeface="Arial Narrow" panose="020B0604020202020204" pitchFamily="34" charset="0"/>
                  <a:cs typeface="Arial Narrow" panose="020B0604020202020204" pitchFamily="34" charset="0"/>
                </a:rPr>
                <a:t>Programa desenvolvido para incentivar investidores privados pequenos a investirem em startups inovadoras. Incentiva a inovação, criação e crescimento de projetos empreendedores, proporcionando incentivos fiscais para investimentos em startups certificadas.</a:t>
              </a:r>
              <a:endParaRPr lang="en-GB" dirty="0">
                <a:solidFill>
                  <a:srgbClr val="606060"/>
                </a:solidFill>
                <a:latin typeface="Arial Narrow" panose="020B0604020202020204" pitchFamily="34" charset="0"/>
                <a:cs typeface="Arial Narrow" panose="020B0604020202020204" pitchFamily="34" charset="0"/>
              </a:endParaRPr>
            </a:p>
          </p:txBody>
        </p:sp>
      </p:grpSp>
      <p:grpSp>
        <p:nvGrpSpPr>
          <p:cNvPr id="55" name="Group 54">
            <a:extLst>
              <a:ext uri="{FF2B5EF4-FFF2-40B4-BE49-F238E27FC236}">
                <a16:creationId xmlns:a16="http://schemas.microsoft.com/office/drawing/2014/main" id="{4C8CAD9F-B645-1C49-A8ED-570E1FEA0C1B}"/>
              </a:ext>
            </a:extLst>
          </p:cNvPr>
          <p:cNvGrpSpPr/>
          <p:nvPr/>
        </p:nvGrpSpPr>
        <p:grpSpPr>
          <a:xfrm>
            <a:off x="1631504" y="4869160"/>
            <a:ext cx="9530031" cy="804868"/>
            <a:chOff x="2038577" y="2132856"/>
            <a:chExt cx="9530031" cy="804868"/>
          </a:xfrm>
        </p:grpSpPr>
        <p:pic>
          <p:nvPicPr>
            <p:cNvPr id="56" name="Picture 55">
              <a:extLst>
                <a:ext uri="{FF2B5EF4-FFF2-40B4-BE49-F238E27FC236}">
                  <a16:creationId xmlns:a16="http://schemas.microsoft.com/office/drawing/2014/main" id="{1C9FC7CE-6ACA-EF4A-8E5F-875E6D765C0B}"/>
                </a:ext>
              </a:extLst>
            </p:cNvPr>
            <p:cNvPicPr>
              <a:picLocks noChangeAspect="1"/>
            </p:cNvPicPr>
            <p:nvPr/>
          </p:nvPicPr>
          <p:blipFill rotWithShape="1">
            <a:blip r:embed="rId7"/>
            <a:srcRect l="2542" t="9305" r="75423" b="39391"/>
            <a:stretch/>
          </p:blipFill>
          <p:spPr>
            <a:xfrm>
              <a:off x="2038577" y="2271356"/>
              <a:ext cx="745055" cy="666368"/>
            </a:xfrm>
            <a:prstGeom prst="rect">
              <a:avLst/>
            </a:prstGeom>
          </p:spPr>
        </p:pic>
        <p:sp>
          <p:nvSpPr>
            <p:cNvPr id="57" name="Rectangle 56">
              <a:extLst>
                <a:ext uri="{FF2B5EF4-FFF2-40B4-BE49-F238E27FC236}">
                  <a16:creationId xmlns:a16="http://schemas.microsoft.com/office/drawing/2014/main" id="{B8B1D5A9-E6DB-4645-9C35-BFBAEBD50E44}"/>
                </a:ext>
              </a:extLst>
            </p:cNvPr>
            <p:cNvSpPr/>
            <p:nvPr/>
          </p:nvSpPr>
          <p:spPr>
            <a:xfrm>
              <a:off x="2858245" y="2132856"/>
              <a:ext cx="2589683" cy="276999"/>
            </a:xfrm>
            <a:prstGeom prst="rect">
              <a:avLst/>
            </a:prstGeom>
          </p:spPr>
          <p:txBody>
            <a:bodyPr wrap="none" lIns="0" tIns="0" rIns="0" bIns="0">
              <a:noAutofit/>
            </a:bodyPr>
            <a:lstStyle/>
            <a:p>
              <a:r>
                <a:rPr lang="en-GB" dirty="0">
                  <a:solidFill>
                    <a:srgbClr val="01A5E0"/>
                  </a:solidFill>
                  <a:latin typeface="Arial Narrow" panose="020B0604020202020204" pitchFamily="34" charset="0"/>
                  <a:cs typeface="Arial Narrow" panose="020B0604020202020204" pitchFamily="34" charset="0"/>
                </a:rPr>
                <a:t>ROAD2WEBSUMMIT</a:t>
              </a:r>
              <a:endParaRPr lang="en-GB" dirty="0">
                <a:solidFill>
                  <a:srgbClr val="00B050"/>
                </a:solidFill>
                <a:latin typeface="Arial Narrow" panose="020B0604020202020204" pitchFamily="34" charset="0"/>
                <a:cs typeface="Arial Narrow" panose="020B0604020202020204" pitchFamily="34" charset="0"/>
              </a:endParaRPr>
            </a:p>
          </p:txBody>
        </p:sp>
        <p:sp>
          <p:nvSpPr>
            <p:cNvPr id="58" name="Rectangle 57">
              <a:extLst>
                <a:ext uri="{FF2B5EF4-FFF2-40B4-BE49-F238E27FC236}">
                  <a16:creationId xmlns:a16="http://schemas.microsoft.com/office/drawing/2014/main" id="{7E6A28A1-1A98-DA44-9B30-28AFF588563E}"/>
                </a:ext>
              </a:extLst>
            </p:cNvPr>
            <p:cNvSpPr/>
            <p:nvPr/>
          </p:nvSpPr>
          <p:spPr>
            <a:xfrm>
              <a:off x="2135560" y="2352652"/>
              <a:ext cx="9433048" cy="369332"/>
            </a:xfrm>
            <a:prstGeom prst="rect">
              <a:avLst/>
            </a:prstGeom>
          </p:spPr>
          <p:txBody>
            <a:bodyPr wrap="square">
              <a:noAutofit/>
            </a:bodyPr>
            <a:lstStyle/>
            <a:p>
              <a:r>
                <a:rPr lang="pt-BR" dirty="0">
                  <a:solidFill>
                    <a:srgbClr val="606060"/>
                  </a:solidFill>
                  <a:latin typeface="Arial Narrow" panose="020B0604020202020204" pitchFamily="34" charset="0"/>
                  <a:cs typeface="Arial Narrow" panose="020B0604020202020204" pitchFamily="34" charset="0"/>
                </a:rPr>
                <a:t>Uma iniciativa que visa apoiar startups sediadas em Portugal com a sua participação na Web Summit. Inclui acesso ao evento e preparação intensiva.</a:t>
              </a:r>
              <a:endParaRPr lang="en-GB" dirty="0">
                <a:solidFill>
                  <a:srgbClr val="606060"/>
                </a:solidFill>
                <a:latin typeface="Arial Narrow" panose="020B0604020202020204" pitchFamily="34" charset="0"/>
                <a:cs typeface="Arial Narrow" panose="020B0604020202020204" pitchFamily="34" charset="0"/>
              </a:endParaRPr>
            </a:p>
          </p:txBody>
        </p:sp>
      </p:grpSp>
      <p:pic>
        <p:nvPicPr>
          <p:cNvPr id="2" name="Imagem 1">
            <a:extLst>
              <a:ext uri="{FF2B5EF4-FFF2-40B4-BE49-F238E27FC236}">
                <a16:creationId xmlns:a16="http://schemas.microsoft.com/office/drawing/2014/main" id="{9E541284-CF49-1DDD-09A5-D4E8441F50FF}"/>
              </a:ext>
            </a:extLst>
          </p:cNvPr>
          <p:cNvPicPr>
            <a:picLocks noChangeAspect="1"/>
          </p:cNvPicPr>
          <p:nvPr/>
        </p:nvPicPr>
        <p:blipFill>
          <a:blip r:embed="rId9"/>
          <a:stretch>
            <a:fillRect/>
          </a:stretch>
        </p:blipFill>
        <p:spPr>
          <a:xfrm>
            <a:off x="10704512" y="201584"/>
            <a:ext cx="1121761" cy="1097375"/>
          </a:xfrm>
          <a:prstGeom prst="rect">
            <a:avLst/>
          </a:prstGeom>
        </p:spPr>
      </p:pic>
    </p:spTree>
    <p:extLst>
      <p:ext uri="{BB962C8B-B14F-4D97-AF65-F5344CB8AC3E}">
        <p14:creationId xmlns:p14="http://schemas.microsoft.com/office/powerpoint/2010/main" val="12750705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941DAA1-770D-6947-A372-2F3EA4B602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60800" y="1916831"/>
            <a:ext cx="6861293" cy="4849663"/>
          </a:xfrm>
          <a:prstGeom prst="rect">
            <a:avLst/>
          </a:prstGeom>
        </p:spPr>
      </p:pic>
      <p:pic>
        <p:nvPicPr>
          <p:cNvPr id="10" name="Picture 4" descr="https://www.newsinheadlines.com/wp-content/uploads/2018/01/Hybon-Elevators-and-Escalators-139.jpg">
            <a:extLst>
              <a:ext uri="{FF2B5EF4-FFF2-40B4-BE49-F238E27FC236}">
                <a16:creationId xmlns:a16="http://schemas.microsoft.com/office/drawing/2014/main" id="{03CD10C0-9372-BF41-A1A6-E7D7264DD47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8524" t="25" r="39298" b="2226"/>
          <a:stretch/>
        </p:blipFill>
        <p:spPr bwMode="auto">
          <a:xfrm>
            <a:off x="0" y="1749"/>
            <a:ext cx="1127125" cy="685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077FD2E8-F335-CD43-946C-33E90B9B1755}"/>
              </a:ext>
            </a:extLst>
          </p:cNvPr>
          <p:cNvPicPr>
            <a:picLocks noChangeAspect="1"/>
          </p:cNvPicPr>
          <p:nvPr/>
        </p:nvPicPr>
        <p:blipFill>
          <a:blip r:embed="rId6"/>
          <a:stretch>
            <a:fillRect/>
          </a:stretch>
        </p:blipFill>
        <p:spPr>
          <a:xfrm>
            <a:off x="193904" y="260350"/>
            <a:ext cx="739317" cy="720000"/>
          </a:xfrm>
          <a:prstGeom prst="rect">
            <a:avLst/>
          </a:prstGeom>
        </p:spPr>
      </p:pic>
      <p:sp>
        <p:nvSpPr>
          <p:cNvPr id="19" name="Rectangle 18">
            <a:extLst>
              <a:ext uri="{FF2B5EF4-FFF2-40B4-BE49-F238E27FC236}">
                <a16:creationId xmlns:a16="http://schemas.microsoft.com/office/drawing/2014/main" id="{1B08F9FA-2FF0-1E4A-98D1-B4FBC9D4FCE7}"/>
              </a:ext>
            </a:extLst>
          </p:cNvPr>
          <p:cNvSpPr/>
          <p:nvPr/>
        </p:nvSpPr>
        <p:spPr>
          <a:xfrm>
            <a:off x="2077700" y="260648"/>
            <a:ext cx="10093818" cy="931311"/>
          </a:xfrm>
          <a:prstGeom prst="rect">
            <a:avLst/>
          </a:prstGeom>
        </p:spPr>
        <p:txBody>
          <a:bodyPr wrap="square" lIns="0" tIns="0" rIns="0" bIns="0">
            <a:noAutofit/>
          </a:bodyPr>
          <a:lstStyle/>
          <a:p>
            <a:r>
              <a:rPr lang="en-US" sz="4000" dirty="0">
                <a:solidFill>
                  <a:srgbClr val="00A5DF"/>
                </a:solidFill>
                <a:latin typeface="Arial Narrow" panose="020B0604020202020204" pitchFamily="34" charset="0"/>
                <a:cs typeface="Arial Narrow" panose="020B0604020202020204" pitchFamily="34" charset="0"/>
              </a:rPr>
              <a:t>ECOSSISTEMA </a:t>
            </a:r>
            <a:r>
              <a:rPr lang="en-US" sz="4000" b="1" dirty="0">
                <a:solidFill>
                  <a:srgbClr val="00A5DF"/>
                </a:solidFill>
                <a:latin typeface="Arial Narrow" panose="020B0604020202020204" pitchFamily="34" charset="0"/>
                <a:cs typeface="Arial Narrow" panose="020B0604020202020204" pitchFamily="34" charset="0"/>
              </a:rPr>
              <a:t>DE STARTUPS</a:t>
            </a:r>
          </a:p>
          <a:p>
            <a:r>
              <a:rPr lang="en-US" sz="2400" b="1" dirty="0">
                <a:solidFill>
                  <a:srgbClr val="00A5DF"/>
                </a:solidFill>
                <a:latin typeface="Inter Light" panose="02000403000000020004" pitchFamily="2" charset="0"/>
              </a:rPr>
              <a:t>STARTUPS CONNECTING LINKS</a:t>
            </a:r>
          </a:p>
          <a:p>
            <a:endParaRPr lang="en-US" sz="500" b="1" dirty="0">
              <a:solidFill>
                <a:srgbClr val="00A5DF"/>
              </a:solidFill>
              <a:latin typeface="Arial Narrow" panose="020B0604020202020204" pitchFamily="34" charset="0"/>
              <a:cs typeface="Arial Narrow" panose="020B0604020202020204" pitchFamily="34" charset="0"/>
            </a:endParaRPr>
          </a:p>
          <a:p>
            <a:endParaRPr lang="en-US" sz="2000" dirty="0">
              <a:latin typeface="Arial Narrow" panose="020B0604020202020204" pitchFamily="34" charset="0"/>
              <a:cs typeface="Arial Narrow" panose="020B0604020202020204" pitchFamily="34" charset="0"/>
            </a:endParaRPr>
          </a:p>
        </p:txBody>
      </p:sp>
      <p:sp>
        <p:nvSpPr>
          <p:cNvPr id="169" name="Rectangle 168">
            <a:extLst>
              <a:ext uri="{FF2B5EF4-FFF2-40B4-BE49-F238E27FC236}">
                <a16:creationId xmlns:a16="http://schemas.microsoft.com/office/drawing/2014/main" id="{7F5EC441-D708-564F-B02B-14E714F4CE43}"/>
              </a:ext>
            </a:extLst>
          </p:cNvPr>
          <p:cNvSpPr/>
          <p:nvPr/>
        </p:nvSpPr>
        <p:spPr>
          <a:xfrm>
            <a:off x="2077700" y="1484784"/>
            <a:ext cx="10093818" cy="318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pt-BR" sz="2400" dirty="0">
                <a:solidFill>
                  <a:schemeClr val="tx1"/>
                </a:solidFill>
                <a:latin typeface="Arial Narrow" panose="020B0604020202020204" pitchFamily="34" charset="0"/>
                <a:cs typeface="Arial Narrow" panose="020B0604020202020204" pitchFamily="34" charset="0"/>
              </a:rPr>
              <a:t>PORTUGAL É UM ECOSSISTEMA VIBRANTE PARA STARTUPS</a:t>
            </a:r>
            <a:endParaRPr lang="en-US" sz="2400" b="1" dirty="0">
              <a:solidFill>
                <a:srgbClr val="00A5DF"/>
              </a:solidFill>
              <a:latin typeface="Inter Light" panose="02000403000000020004" pitchFamily="2" charset="0"/>
              <a:ea typeface="Inter Light" panose="02000403000000020004" pitchFamily="2" charset="0"/>
              <a:cs typeface="Inter Light" panose="02000403000000020004" pitchFamily="2" charset="0"/>
            </a:endParaRPr>
          </a:p>
        </p:txBody>
      </p:sp>
      <p:sp>
        <p:nvSpPr>
          <p:cNvPr id="4" name="Rectangle 38">
            <a:extLst>
              <a:ext uri="{FF2B5EF4-FFF2-40B4-BE49-F238E27FC236}">
                <a16:creationId xmlns:a16="http://schemas.microsoft.com/office/drawing/2014/main" id="{7AD55E5F-7ABA-7ADC-EB10-18AD0CC1C260}"/>
              </a:ext>
            </a:extLst>
          </p:cNvPr>
          <p:cNvSpPr/>
          <p:nvPr/>
        </p:nvSpPr>
        <p:spPr>
          <a:xfrm>
            <a:off x="1935211" y="2421359"/>
            <a:ext cx="9360842" cy="3599929"/>
          </a:xfrm>
          <a:prstGeom prst="rect">
            <a:avLst/>
          </a:prstGeom>
        </p:spPr>
        <p:txBody>
          <a:bodyPr wrap="square" lIns="0" tIns="0" rIns="0" bIns="0">
            <a:noAutofit/>
          </a:bodyPr>
          <a:lstStyle/>
          <a:p>
            <a:pPr marL="285750" indent="-285750" algn="just">
              <a:buClr>
                <a:srgbClr val="00A5DF"/>
              </a:buClr>
              <a:buFont typeface="System Font Regular"/>
              <a:buChar char="▸"/>
            </a:pPr>
            <a:r>
              <a:rPr lang="pt-BR" dirty="0">
                <a:solidFill>
                  <a:srgbClr val="606060"/>
                </a:solidFill>
                <a:latin typeface="Arial Narrow" panose="020B0604020202020204" pitchFamily="34" charset="0"/>
              </a:rPr>
              <a:t>O Startups Connecting Links é um programa que procura facilitar conexões entre </a:t>
            </a:r>
            <a:r>
              <a:rPr lang="pt-BR" b="1" dirty="0">
                <a:solidFill>
                  <a:srgbClr val="606060"/>
                </a:solidFill>
                <a:latin typeface="Arial Narrow" panose="020B0604020202020204" pitchFamily="34" charset="0"/>
              </a:rPr>
              <a:t>Startups Portuguesas </a:t>
            </a:r>
            <a:r>
              <a:rPr lang="pt-BR" dirty="0">
                <a:solidFill>
                  <a:srgbClr val="606060"/>
                </a:solidFill>
                <a:latin typeface="Arial Narrow" panose="020B0604020202020204" pitchFamily="34" charset="0"/>
              </a:rPr>
              <a:t>e </a:t>
            </a:r>
            <a:r>
              <a:rPr lang="pt-BR" b="1" dirty="0">
                <a:solidFill>
                  <a:srgbClr val="606060"/>
                </a:solidFill>
                <a:latin typeface="Arial Narrow" panose="020B0604020202020204" pitchFamily="34" charset="0"/>
              </a:rPr>
              <a:t>Entidades Internacionais</a:t>
            </a:r>
            <a:r>
              <a:rPr lang="pt-BR" dirty="0">
                <a:solidFill>
                  <a:srgbClr val="606060"/>
                </a:solidFill>
                <a:latin typeface="Arial Narrow" panose="020B0604020202020204" pitchFamily="34" charset="0"/>
              </a:rPr>
              <a:t>.</a:t>
            </a:r>
          </a:p>
          <a:p>
            <a:pPr marL="285750" indent="-285750" algn="just">
              <a:buClr>
                <a:srgbClr val="00A5DF"/>
              </a:buClr>
              <a:buFont typeface="System Font Regular"/>
              <a:buChar char="▸"/>
            </a:pPr>
            <a:endParaRPr lang="en-GB" dirty="0">
              <a:solidFill>
                <a:schemeClr val="bg1">
                  <a:lumMod val="50000"/>
                </a:schemeClr>
              </a:solidFill>
              <a:latin typeface="Inter" panose="02000503000000020004" pitchFamily="2" charset="0"/>
              <a:ea typeface="Inter" panose="02000503000000020004" pitchFamily="2" charset="0"/>
              <a:cs typeface="Inter" panose="02000503000000020004" pitchFamily="2" charset="0"/>
            </a:endParaRPr>
          </a:p>
          <a:p>
            <a:pPr marL="285750" indent="-285750" algn="just">
              <a:buClr>
                <a:srgbClr val="00A5DF"/>
              </a:buClr>
              <a:buFont typeface="System Font Regular"/>
              <a:buChar char="▸"/>
            </a:pPr>
            <a:r>
              <a:rPr lang="pt-BR" dirty="0">
                <a:solidFill>
                  <a:srgbClr val="606060"/>
                </a:solidFill>
                <a:latin typeface="Arial Narrow" panose="020B0604020202020204" pitchFamily="34" charset="0"/>
              </a:rPr>
              <a:t>A AICEP operacionaliza-o através da promoção da oferta nacional de startups inovadoras, de diferentes áreas, junto de, entre outras entidades, Grandes Empresas estrangeiras, Investidores e Incubadoras, para potenciar negócio/parcerias e/ou possível investimento/financiamento.</a:t>
            </a:r>
          </a:p>
          <a:p>
            <a:pPr marL="285750" indent="-285750" algn="just">
              <a:buClr>
                <a:srgbClr val="00A5DF"/>
              </a:buClr>
              <a:buFont typeface="System Font Regular"/>
              <a:buChar char="▸"/>
            </a:pPr>
            <a:endParaRPr lang="en-GB" dirty="0">
              <a:solidFill>
                <a:schemeClr val="bg1">
                  <a:lumMod val="50000"/>
                </a:schemeClr>
              </a:solidFill>
              <a:latin typeface="Inter" panose="02000503000000020004" pitchFamily="2" charset="0"/>
              <a:ea typeface="Inter" panose="02000503000000020004" pitchFamily="2" charset="0"/>
              <a:cs typeface="Inter" panose="02000503000000020004" pitchFamily="2" charset="0"/>
            </a:endParaRPr>
          </a:p>
          <a:p>
            <a:pPr marL="285750" indent="-285750" algn="just">
              <a:buClr>
                <a:srgbClr val="00A5DF"/>
              </a:buClr>
              <a:buFont typeface="System Font Regular"/>
              <a:buChar char="▸"/>
            </a:pPr>
            <a:r>
              <a:rPr lang="pt-BR" dirty="0">
                <a:solidFill>
                  <a:srgbClr val="606060"/>
                </a:solidFill>
                <a:latin typeface="Arial Narrow" panose="020B0604020202020204" pitchFamily="34" charset="0"/>
              </a:rPr>
              <a:t>Para isto, mapeamos o ecossistema nacional de startups de forma a conseguir partilhar o melhor que Portugal tem para oferecer.</a:t>
            </a:r>
          </a:p>
          <a:p>
            <a:pPr marL="285750" indent="-285750" algn="just">
              <a:buClr>
                <a:srgbClr val="00A5DF"/>
              </a:buClr>
              <a:buFont typeface="System Font Regular"/>
              <a:buChar char="▸"/>
            </a:pPr>
            <a:endParaRPr lang="en-GB" dirty="0">
              <a:solidFill>
                <a:schemeClr val="bg1">
                  <a:lumMod val="50000"/>
                </a:schemeClr>
              </a:solidFill>
              <a:latin typeface="Inter" panose="02000503000000020004" pitchFamily="2" charset="0"/>
              <a:ea typeface="Inter" panose="02000503000000020004" pitchFamily="2" charset="0"/>
              <a:cs typeface="Inter" panose="02000503000000020004" pitchFamily="2" charset="0"/>
            </a:endParaRPr>
          </a:p>
          <a:p>
            <a:pPr marL="285750" indent="-285750" algn="just">
              <a:buClr>
                <a:srgbClr val="00A5DF"/>
              </a:buClr>
              <a:buFont typeface="System Font Regular"/>
              <a:buChar char="▸"/>
            </a:pPr>
            <a:r>
              <a:rPr lang="pt-PT" dirty="0">
                <a:solidFill>
                  <a:srgbClr val="606060"/>
                </a:solidFill>
                <a:latin typeface="Arial Narrow" panose="020B0604020202020204" pitchFamily="34" charset="0"/>
              </a:rPr>
              <a:t>O </a:t>
            </a:r>
            <a:r>
              <a:rPr lang="pt-PT" dirty="0" err="1">
                <a:solidFill>
                  <a:srgbClr val="606060"/>
                </a:solidFill>
                <a:latin typeface="Arial Narrow" panose="020B0604020202020204" pitchFamily="34" charset="0"/>
              </a:rPr>
              <a:t>Startups</a:t>
            </a:r>
            <a:r>
              <a:rPr lang="pt-PT" dirty="0">
                <a:solidFill>
                  <a:srgbClr val="606060"/>
                </a:solidFill>
                <a:latin typeface="Arial Narrow" panose="020B0604020202020204" pitchFamily="34" charset="0"/>
              </a:rPr>
              <a:t> </a:t>
            </a:r>
            <a:r>
              <a:rPr lang="pt-PT" dirty="0" err="1">
                <a:solidFill>
                  <a:srgbClr val="606060"/>
                </a:solidFill>
                <a:latin typeface="Arial Narrow" panose="020B0604020202020204" pitchFamily="34" charset="0"/>
              </a:rPr>
              <a:t>Connecting</a:t>
            </a:r>
            <a:r>
              <a:rPr lang="pt-PT" dirty="0">
                <a:solidFill>
                  <a:srgbClr val="606060"/>
                </a:solidFill>
                <a:latin typeface="Arial Narrow" panose="020B0604020202020204" pitchFamily="34" charset="0"/>
              </a:rPr>
              <a:t> Links já mapeou +700 </a:t>
            </a:r>
            <a:r>
              <a:rPr lang="pt-PT" dirty="0" err="1">
                <a:solidFill>
                  <a:srgbClr val="606060"/>
                </a:solidFill>
                <a:latin typeface="Arial Narrow" panose="020B0604020202020204" pitchFamily="34" charset="0"/>
              </a:rPr>
              <a:t>startups</a:t>
            </a:r>
            <a:r>
              <a:rPr lang="pt-PT" dirty="0">
                <a:solidFill>
                  <a:srgbClr val="606060"/>
                </a:solidFill>
                <a:latin typeface="Arial Narrow" panose="020B0604020202020204" pitchFamily="34" charset="0"/>
              </a:rPr>
              <a:t> portuguesas de +30 áreas, </a:t>
            </a:r>
            <a:r>
              <a:rPr lang="en-GB" dirty="0">
                <a:solidFill>
                  <a:srgbClr val="606060"/>
                </a:solidFill>
                <a:latin typeface="Arial Narrow" panose="020B0604020202020204" pitchFamily="34" charset="0"/>
              </a:rPr>
              <a:t>tais </a:t>
            </a:r>
            <a:r>
              <a:rPr lang="en-GB" dirty="0" err="1">
                <a:solidFill>
                  <a:srgbClr val="606060"/>
                </a:solidFill>
                <a:latin typeface="Arial Narrow" panose="020B0604020202020204" pitchFamily="34" charset="0"/>
              </a:rPr>
              <a:t>como</a:t>
            </a:r>
            <a:r>
              <a:rPr lang="en-GB" dirty="0">
                <a:solidFill>
                  <a:srgbClr val="606060"/>
                </a:solidFill>
                <a:latin typeface="Arial Narrow" panose="020B0604020202020204" pitchFamily="34" charset="0"/>
              </a:rPr>
              <a:t> </a:t>
            </a:r>
            <a:r>
              <a:rPr lang="pt-PT" dirty="0">
                <a:solidFill>
                  <a:srgbClr val="606060"/>
                </a:solidFill>
                <a:latin typeface="Arial Narrow" panose="020B0604020202020204" pitchFamily="34" charset="0"/>
              </a:rPr>
              <a:t>Mobilidade/Automóvel/Logística, Materiais Avançados</a:t>
            </a:r>
            <a:r>
              <a:rPr lang="en-GB" dirty="0">
                <a:solidFill>
                  <a:srgbClr val="606060"/>
                </a:solidFill>
                <a:latin typeface="Arial Narrow" panose="020B0604020202020204" pitchFamily="34" charset="0"/>
              </a:rPr>
              <a:t>, Blockchain, </a:t>
            </a:r>
            <a:r>
              <a:rPr lang="pt-PT" dirty="0">
                <a:solidFill>
                  <a:srgbClr val="606060"/>
                </a:solidFill>
                <a:latin typeface="Arial Narrow" panose="020B0604020202020204" pitchFamily="34" charset="0"/>
              </a:rPr>
              <a:t>Energia</a:t>
            </a:r>
            <a:r>
              <a:rPr lang="en-GB" dirty="0">
                <a:solidFill>
                  <a:srgbClr val="606060"/>
                </a:solidFill>
                <a:latin typeface="Arial Narrow" panose="020B0604020202020204" pitchFamily="34" charset="0"/>
              </a:rPr>
              <a:t>, </a:t>
            </a:r>
            <a:r>
              <a:rPr lang="pt-PT" dirty="0">
                <a:solidFill>
                  <a:srgbClr val="606060"/>
                </a:solidFill>
                <a:latin typeface="Arial Narrow" panose="020B0604020202020204" pitchFamily="34" charset="0"/>
              </a:rPr>
              <a:t>Soluções</a:t>
            </a:r>
            <a:r>
              <a:rPr lang="en-GB" dirty="0">
                <a:solidFill>
                  <a:srgbClr val="606060"/>
                </a:solidFill>
                <a:latin typeface="Arial Narrow" panose="020B0604020202020204" pitchFamily="34" charset="0"/>
              </a:rPr>
              <a:t> para a </a:t>
            </a:r>
            <a:r>
              <a:rPr lang="pt-PT" dirty="0">
                <a:solidFill>
                  <a:srgbClr val="606060"/>
                </a:solidFill>
                <a:latin typeface="Arial Narrow" panose="020B0604020202020204" pitchFamily="34" charset="0"/>
              </a:rPr>
              <a:t>Indústria/</a:t>
            </a:r>
            <a:r>
              <a:rPr lang="pt-PT" dirty="0" err="1">
                <a:solidFill>
                  <a:srgbClr val="606060"/>
                </a:solidFill>
                <a:latin typeface="Arial Narrow" panose="020B0604020202020204" pitchFamily="34" charset="0"/>
              </a:rPr>
              <a:t>IoT</a:t>
            </a:r>
            <a:r>
              <a:rPr lang="pt-PT" dirty="0">
                <a:solidFill>
                  <a:srgbClr val="606060"/>
                </a:solidFill>
                <a:latin typeface="Arial Narrow" panose="020B0604020202020204" pitchFamily="34" charset="0"/>
              </a:rPr>
              <a:t>/Robótica</a:t>
            </a:r>
            <a:r>
              <a:rPr lang="en-GB" dirty="0">
                <a:solidFill>
                  <a:srgbClr val="606060"/>
                </a:solidFill>
                <a:latin typeface="Arial Narrow" panose="020B0604020202020204" pitchFamily="34" charset="0"/>
              </a:rPr>
              <a:t>, </a:t>
            </a:r>
            <a:r>
              <a:rPr lang="pt-PT" dirty="0">
                <a:solidFill>
                  <a:srgbClr val="606060"/>
                </a:solidFill>
                <a:latin typeface="Arial Narrow" panose="020B0604020202020204" pitchFamily="34" charset="0"/>
              </a:rPr>
              <a:t>Sustentabilidade/Ambiente, </a:t>
            </a:r>
            <a:r>
              <a:rPr lang="pt-PT" dirty="0" err="1">
                <a:solidFill>
                  <a:srgbClr val="606060"/>
                </a:solidFill>
                <a:latin typeface="Arial Narrow" panose="020B0604020202020204" pitchFamily="34" charset="0"/>
              </a:rPr>
              <a:t>Cibersegurança</a:t>
            </a:r>
            <a:r>
              <a:rPr lang="pt-PT" dirty="0">
                <a:solidFill>
                  <a:srgbClr val="606060"/>
                </a:solidFill>
                <a:latin typeface="Arial Narrow" panose="020B0604020202020204" pitchFamily="34" charset="0"/>
              </a:rPr>
              <a:t>, etc.</a:t>
            </a:r>
            <a:endParaRPr lang="en-GB" dirty="0">
              <a:solidFill>
                <a:srgbClr val="606060"/>
              </a:solidFill>
              <a:latin typeface="Arial Narrow" panose="020B0604020202020204" pitchFamily="34" charset="0"/>
            </a:endParaRPr>
          </a:p>
        </p:txBody>
      </p:sp>
      <p:pic>
        <p:nvPicPr>
          <p:cNvPr id="5" name="Graphic 11">
            <a:extLst>
              <a:ext uri="{FF2B5EF4-FFF2-40B4-BE49-F238E27FC236}">
                <a16:creationId xmlns:a16="http://schemas.microsoft.com/office/drawing/2014/main" id="{75749388-7544-EAFD-DC77-9215D0FA91D0}"/>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18749" t="19429" r="24182" b="39500"/>
          <a:stretch/>
        </p:blipFill>
        <p:spPr>
          <a:xfrm>
            <a:off x="9888736" y="117822"/>
            <a:ext cx="2109360" cy="1964492"/>
          </a:xfrm>
          <a:prstGeom prst="rect">
            <a:avLst/>
          </a:prstGeom>
        </p:spPr>
      </p:pic>
    </p:spTree>
    <p:extLst>
      <p:ext uri="{BB962C8B-B14F-4D97-AF65-F5344CB8AC3E}">
        <p14:creationId xmlns:p14="http://schemas.microsoft.com/office/powerpoint/2010/main" val="5347686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ky, outdoor, city&#10;&#10;Description automatically generated">
            <a:extLst>
              <a:ext uri="{FF2B5EF4-FFF2-40B4-BE49-F238E27FC236}">
                <a16:creationId xmlns:a16="http://schemas.microsoft.com/office/drawing/2014/main" id="{D658BE90-1522-384A-A0E4-D9024ECE78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3854" y="2205038"/>
            <a:ext cx="4628146" cy="4652962"/>
          </a:xfrm>
          <a:prstGeom prst="rect">
            <a:avLst/>
          </a:prstGeom>
        </p:spPr>
      </p:pic>
      <p:grpSp>
        <p:nvGrpSpPr>
          <p:cNvPr id="38" name="Group 37">
            <a:extLst>
              <a:ext uri="{FF2B5EF4-FFF2-40B4-BE49-F238E27FC236}">
                <a16:creationId xmlns:a16="http://schemas.microsoft.com/office/drawing/2014/main" id="{13351D25-DA81-D14F-B620-B607AB9E0A81}"/>
              </a:ext>
            </a:extLst>
          </p:cNvPr>
          <p:cNvGrpSpPr/>
          <p:nvPr/>
        </p:nvGrpSpPr>
        <p:grpSpPr>
          <a:xfrm>
            <a:off x="8986254" y="2187532"/>
            <a:ext cx="2093769" cy="2094902"/>
            <a:chOff x="1226184" y="736012"/>
            <a:chExt cx="2046184" cy="2047290"/>
          </a:xfrm>
        </p:grpSpPr>
        <p:sp>
          <p:nvSpPr>
            <p:cNvPr id="39" name="Oval 38">
              <a:extLst>
                <a:ext uri="{FF2B5EF4-FFF2-40B4-BE49-F238E27FC236}">
                  <a16:creationId xmlns:a16="http://schemas.microsoft.com/office/drawing/2014/main" id="{62C6FCFD-DB64-4948-A3CD-8E9F5B50F71C}"/>
                </a:ext>
              </a:extLst>
            </p:cNvPr>
            <p:cNvSpPr/>
            <p:nvPr/>
          </p:nvSpPr>
          <p:spPr>
            <a:xfrm>
              <a:off x="1256368" y="767302"/>
              <a:ext cx="2016000" cy="2016000"/>
            </a:xfrm>
            <a:prstGeom prst="ellipse">
              <a:avLst/>
            </a:prstGeom>
            <a:solidFill>
              <a:srgbClr val="00A5D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pt-PT" sz="2000" b="1" dirty="0">
                <a:solidFill>
                  <a:srgbClr val="00A5DF"/>
                </a:solidFill>
                <a:latin typeface="Arial Narrow" panose="020B0604020202020204" pitchFamily="34" charset="0"/>
                <a:cs typeface="Arial Narrow" panose="020B0604020202020204" pitchFamily="34" charset="0"/>
              </a:endParaRPr>
            </a:p>
          </p:txBody>
        </p:sp>
        <p:sp>
          <p:nvSpPr>
            <p:cNvPr id="40" name="Oval 39">
              <a:extLst>
                <a:ext uri="{FF2B5EF4-FFF2-40B4-BE49-F238E27FC236}">
                  <a16:creationId xmlns:a16="http://schemas.microsoft.com/office/drawing/2014/main" id="{BACACF98-B066-0942-ACC3-A578C4B9C77C}"/>
                </a:ext>
              </a:extLst>
            </p:cNvPr>
            <p:cNvSpPr/>
            <p:nvPr/>
          </p:nvSpPr>
          <p:spPr>
            <a:xfrm>
              <a:off x="1226184" y="736012"/>
              <a:ext cx="2002892" cy="2002892"/>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PT" sz="2800" b="1" dirty="0">
                  <a:solidFill>
                    <a:srgbClr val="00A5DF"/>
                  </a:solidFill>
                  <a:latin typeface="Arial Narrow" panose="020B0604020202020204" pitchFamily="34" charset="0"/>
                  <a:cs typeface="Arial Narrow" panose="020B0604020202020204" pitchFamily="34" charset="0"/>
                </a:rPr>
                <a:t>+3930 </a:t>
              </a:r>
            </a:p>
            <a:p>
              <a:pPr algn="ctr"/>
              <a:r>
                <a:rPr lang="pt-PT" sz="1600" b="1" dirty="0">
                  <a:solidFill>
                    <a:srgbClr val="00A5DF"/>
                  </a:solidFill>
                  <a:latin typeface="Arial Narrow" panose="020B0604020202020204" pitchFamily="34" charset="0"/>
                  <a:cs typeface="Arial Narrow" panose="020B0604020202020204" pitchFamily="34" charset="0"/>
                </a:rPr>
                <a:t>Trabalhadores altamente qualificados</a:t>
              </a:r>
            </a:p>
          </p:txBody>
        </p:sp>
      </p:grpSp>
      <p:pic>
        <p:nvPicPr>
          <p:cNvPr id="10" name="Picture 4" descr="https://www.newsinheadlines.com/wp-content/uploads/2018/01/Hybon-Elevators-and-Escalators-139.jpg">
            <a:extLst>
              <a:ext uri="{FF2B5EF4-FFF2-40B4-BE49-F238E27FC236}">
                <a16:creationId xmlns:a16="http://schemas.microsoft.com/office/drawing/2014/main" id="{03CD10C0-9372-BF41-A1A6-E7D7264DD47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8524" t="25" r="39298" b="2226"/>
          <a:stretch/>
        </p:blipFill>
        <p:spPr bwMode="auto">
          <a:xfrm>
            <a:off x="0" y="1749"/>
            <a:ext cx="1127125" cy="685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077FD2E8-F335-CD43-946C-33E90B9B1755}"/>
              </a:ext>
            </a:extLst>
          </p:cNvPr>
          <p:cNvPicPr>
            <a:picLocks noChangeAspect="1"/>
          </p:cNvPicPr>
          <p:nvPr/>
        </p:nvPicPr>
        <p:blipFill>
          <a:blip r:embed="rId5"/>
          <a:stretch>
            <a:fillRect/>
          </a:stretch>
        </p:blipFill>
        <p:spPr>
          <a:xfrm>
            <a:off x="193904" y="260350"/>
            <a:ext cx="739317" cy="720000"/>
          </a:xfrm>
          <a:prstGeom prst="rect">
            <a:avLst/>
          </a:prstGeom>
        </p:spPr>
      </p:pic>
      <p:sp>
        <p:nvSpPr>
          <p:cNvPr id="19" name="Rectangle 18">
            <a:extLst>
              <a:ext uri="{FF2B5EF4-FFF2-40B4-BE49-F238E27FC236}">
                <a16:creationId xmlns:a16="http://schemas.microsoft.com/office/drawing/2014/main" id="{1B08F9FA-2FF0-1E4A-98D1-B4FBC9D4FCE7}"/>
              </a:ext>
            </a:extLst>
          </p:cNvPr>
          <p:cNvSpPr/>
          <p:nvPr/>
        </p:nvSpPr>
        <p:spPr>
          <a:xfrm>
            <a:off x="1690814" y="260648"/>
            <a:ext cx="10093818" cy="931311"/>
          </a:xfrm>
          <a:prstGeom prst="rect">
            <a:avLst/>
          </a:prstGeom>
        </p:spPr>
        <p:txBody>
          <a:bodyPr wrap="square" lIns="0" tIns="0" rIns="0" bIns="0">
            <a:noAutofit/>
          </a:bodyPr>
          <a:lstStyle/>
          <a:p>
            <a:r>
              <a:rPr lang="en-US" sz="4000" dirty="0">
                <a:solidFill>
                  <a:srgbClr val="00A5DF"/>
                </a:solidFill>
                <a:latin typeface="Arial Narrow" panose="020B0604020202020204" pitchFamily="34" charset="0"/>
                <a:cs typeface="Arial Narrow" panose="020B0604020202020204" pitchFamily="34" charset="0"/>
              </a:rPr>
              <a:t>ECOSSISTEMA</a:t>
            </a:r>
            <a:r>
              <a:rPr lang="en-US" sz="4000" b="1" dirty="0">
                <a:solidFill>
                  <a:srgbClr val="00A5DF"/>
                </a:solidFill>
                <a:latin typeface="Arial Narrow" panose="020B0604020202020204" pitchFamily="34" charset="0"/>
                <a:cs typeface="Arial Narrow" panose="020B0604020202020204" pitchFamily="34" charset="0"/>
              </a:rPr>
              <a:t> DE STARTUPS</a:t>
            </a:r>
          </a:p>
          <a:p>
            <a:r>
              <a:rPr lang="en-US" sz="2400" b="1" dirty="0">
                <a:solidFill>
                  <a:srgbClr val="00A5DF"/>
                </a:solidFill>
                <a:latin typeface="Arial Narrow" panose="020B0604020202020204" pitchFamily="34" charset="0"/>
                <a:cs typeface="Arial Narrow" panose="020B0604020202020204" pitchFamily="34" charset="0"/>
              </a:rPr>
              <a:t>TECH VISA</a:t>
            </a:r>
          </a:p>
          <a:p>
            <a:endParaRPr lang="en-US" sz="500" b="1" dirty="0">
              <a:solidFill>
                <a:srgbClr val="00A5DF"/>
              </a:solidFill>
              <a:latin typeface="Arial Narrow" panose="020B0604020202020204" pitchFamily="34" charset="0"/>
              <a:cs typeface="Arial Narrow" panose="020B0604020202020204" pitchFamily="34" charset="0"/>
            </a:endParaRPr>
          </a:p>
          <a:p>
            <a:endParaRPr lang="en-US" sz="2000" dirty="0">
              <a:latin typeface="Arial Narrow" panose="020B0604020202020204" pitchFamily="34" charset="0"/>
              <a:cs typeface="Arial Narrow" panose="020B0604020202020204" pitchFamily="34" charset="0"/>
            </a:endParaRPr>
          </a:p>
        </p:txBody>
      </p:sp>
      <p:grpSp>
        <p:nvGrpSpPr>
          <p:cNvPr id="22" name="Group 21">
            <a:extLst>
              <a:ext uri="{FF2B5EF4-FFF2-40B4-BE49-F238E27FC236}">
                <a16:creationId xmlns:a16="http://schemas.microsoft.com/office/drawing/2014/main" id="{3A436400-A41A-4940-83F6-29BCA75C2535}"/>
              </a:ext>
            </a:extLst>
          </p:cNvPr>
          <p:cNvGrpSpPr/>
          <p:nvPr/>
        </p:nvGrpSpPr>
        <p:grpSpPr>
          <a:xfrm>
            <a:off x="1631504" y="2132856"/>
            <a:ext cx="7513807" cy="804868"/>
            <a:chOff x="2038577" y="2132856"/>
            <a:chExt cx="7513807" cy="804868"/>
          </a:xfrm>
        </p:grpSpPr>
        <p:pic>
          <p:nvPicPr>
            <p:cNvPr id="9" name="Picture 8">
              <a:extLst>
                <a:ext uri="{FF2B5EF4-FFF2-40B4-BE49-F238E27FC236}">
                  <a16:creationId xmlns:a16="http://schemas.microsoft.com/office/drawing/2014/main" id="{34C4B262-4A85-B24F-BFF2-EE3B9F9B8F42}"/>
                </a:ext>
              </a:extLst>
            </p:cNvPr>
            <p:cNvPicPr>
              <a:picLocks noChangeAspect="1"/>
            </p:cNvPicPr>
            <p:nvPr/>
          </p:nvPicPr>
          <p:blipFill rotWithShape="1">
            <a:blip r:embed="rId6"/>
            <a:srcRect l="2542" t="9305" r="75423" b="39391"/>
            <a:stretch/>
          </p:blipFill>
          <p:spPr>
            <a:xfrm>
              <a:off x="2038577" y="2271356"/>
              <a:ext cx="745055" cy="666368"/>
            </a:xfrm>
            <a:prstGeom prst="rect">
              <a:avLst/>
            </a:prstGeom>
          </p:spPr>
        </p:pic>
        <p:sp>
          <p:nvSpPr>
            <p:cNvPr id="12" name="Rectangle 11">
              <a:extLst>
                <a:ext uri="{FF2B5EF4-FFF2-40B4-BE49-F238E27FC236}">
                  <a16:creationId xmlns:a16="http://schemas.microsoft.com/office/drawing/2014/main" id="{04EA9135-46A3-344A-9B41-3B2A4F0A300A}"/>
                </a:ext>
              </a:extLst>
            </p:cNvPr>
            <p:cNvSpPr/>
            <p:nvPr/>
          </p:nvSpPr>
          <p:spPr>
            <a:xfrm>
              <a:off x="2858245" y="2132856"/>
              <a:ext cx="2589683" cy="276999"/>
            </a:xfrm>
            <a:prstGeom prst="rect">
              <a:avLst/>
            </a:prstGeom>
          </p:spPr>
          <p:txBody>
            <a:bodyPr wrap="none" lIns="0" tIns="0" rIns="0" bIns="0">
              <a:noAutofit/>
            </a:bodyPr>
            <a:lstStyle/>
            <a:p>
              <a:r>
                <a:rPr lang="en-GB" dirty="0">
                  <a:solidFill>
                    <a:srgbClr val="01A5E0"/>
                  </a:solidFill>
                  <a:latin typeface="Arial Narrow" panose="020B0604020202020204" pitchFamily="34" charset="0"/>
                  <a:cs typeface="Arial Narrow" panose="020B0604020202020204" pitchFamily="34" charset="0"/>
                </a:rPr>
                <a:t>O QUÊ</a:t>
              </a:r>
            </a:p>
          </p:txBody>
        </p:sp>
        <p:sp>
          <p:nvSpPr>
            <p:cNvPr id="13" name="Rectangle 12">
              <a:extLst>
                <a:ext uri="{FF2B5EF4-FFF2-40B4-BE49-F238E27FC236}">
                  <a16:creationId xmlns:a16="http://schemas.microsoft.com/office/drawing/2014/main" id="{269A9975-B5EF-9A45-89DB-F62076FC19D4}"/>
                </a:ext>
              </a:extLst>
            </p:cNvPr>
            <p:cNvSpPr/>
            <p:nvPr/>
          </p:nvSpPr>
          <p:spPr>
            <a:xfrm>
              <a:off x="2135560" y="2352652"/>
              <a:ext cx="7416824" cy="369332"/>
            </a:xfrm>
            <a:prstGeom prst="rect">
              <a:avLst/>
            </a:prstGeom>
          </p:spPr>
          <p:txBody>
            <a:bodyPr wrap="square">
              <a:noAutofit/>
            </a:bodyPr>
            <a:lstStyle/>
            <a:p>
              <a:r>
                <a:rPr lang="en-US" altLang="en-US" dirty="0">
                  <a:latin typeface="Arial Narrow" panose="020B0604020202020204" pitchFamily="34" charset="0"/>
                  <a:cs typeface="Arial Narrow" panose="020B0604020202020204" pitchFamily="34" charset="0"/>
                </a:rPr>
                <a:t>O Tech Visa é um </a:t>
              </a:r>
              <a:r>
                <a:rPr lang="en-US" altLang="en-US" dirty="0" err="1">
                  <a:latin typeface="Arial Narrow" panose="020B0604020202020204" pitchFamily="34" charset="0"/>
                  <a:cs typeface="Arial Narrow" panose="020B0604020202020204" pitchFamily="34" charset="0"/>
                </a:rPr>
                <a:t>programa</a:t>
              </a:r>
              <a:r>
                <a:rPr lang="en-US" altLang="en-US" dirty="0">
                  <a:latin typeface="Arial Narrow" panose="020B0604020202020204" pitchFamily="34" charset="0"/>
                  <a:cs typeface="Arial Narrow" panose="020B0604020202020204" pitchFamily="34" charset="0"/>
                </a:rPr>
                <a:t> de </a:t>
              </a:r>
              <a:r>
                <a:rPr lang="en-US" altLang="en-US" dirty="0" err="1">
                  <a:latin typeface="Arial Narrow" panose="020B0604020202020204" pitchFamily="34" charset="0"/>
                  <a:cs typeface="Arial Narrow" panose="020B0604020202020204" pitchFamily="34" charset="0"/>
                </a:rPr>
                <a:t>certificação</a:t>
              </a:r>
              <a:r>
                <a:rPr lang="en-US" altLang="en-US" dirty="0">
                  <a:latin typeface="Arial Narrow" panose="020B0604020202020204" pitchFamily="34" charset="0"/>
                  <a:cs typeface="Arial Narrow" panose="020B0604020202020204" pitchFamily="34" charset="0"/>
                </a:rPr>
                <a:t> para </a:t>
              </a:r>
              <a:r>
                <a:rPr lang="en-US" altLang="en-US" dirty="0" err="1">
                  <a:latin typeface="Arial Narrow" panose="020B0604020202020204" pitchFamily="34" charset="0"/>
                  <a:cs typeface="Arial Narrow" panose="020B0604020202020204" pitchFamily="34" charset="0"/>
                </a:rPr>
                <a:t>empresas</a:t>
              </a:r>
              <a:r>
                <a:rPr lang="en-US" altLang="en-US" dirty="0">
                  <a:latin typeface="Arial Narrow" panose="020B0604020202020204" pitchFamily="34" charset="0"/>
                  <a:cs typeface="Arial Narrow" panose="020B0604020202020204" pitchFamily="34" charset="0"/>
                </a:rPr>
                <a:t> que </a:t>
              </a:r>
              <a:r>
                <a:rPr lang="en-US" altLang="en-US" dirty="0" err="1">
                  <a:latin typeface="Arial Narrow" panose="020B0604020202020204" pitchFamily="34" charset="0"/>
                  <a:cs typeface="Arial Narrow" panose="020B0604020202020204" pitchFamily="34" charset="0"/>
                </a:rPr>
                <a:t>desejam</a:t>
              </a:r>
              <a:r>
                <a:rPr lang="en-US" altLang="en-US" dirty="0">
                  <a:latin typeface="Arial Narrow" panose="020B0604020202020204" pitchFamily="34" charset="0"/>
                  <a:cs typeface="Arial Narrow" panose="020B0604020202020204" pitchFamily="34" charset="0"/>
                </a:rPr>
                <a:t> </a:t>
              </a:r>
              <a:r>
                <a:rPr lang="en-US" altLang="en-US" dirty="0" err="1">
                  <a:latin typeface="Arial Narrow" panose="020B0604020202020204" pitchFamily="34" charset="0"/>
                  <a:cs typeface="Arial Narrow" panose="020B0604020202020204" pitchFamily="34" charset="0"/>
                </a:rPr>
                <a:t>atrair</a:t>
              </a:r>
              <a:r>
                <a:rPr lang="en-US" altLang="en-US" dirty="0">
                  <a:latin typeface="Arial Narrow" panose="020B0604020202020204" pitchFamily="34" charset="0"/>
                  <a:cs typeface="Arial Narrow" panose="020B0604020202020204" pitchFamily="34" charset="0"/>
                </a:rPr>
                <a:t> </a:t>
              </a:r>
              <a:r>
                <a:rPr lang="en-US" altLang="en-US" b="1" dirty="0" err="1">
                  <a:latin typeface="Arial Narrow" panose="020B0604020202020204" pitchFamily="34" charset="0"/>
                  <a:cs typeface="Arial Narrow" panose="020B0604020202020204" pitchFamily="34" charset="0"/>
                </a:rPr>
                <a:t>talento</a:t>
              </a:r>
              <a:r>
                <a:rPr lang="en-US" altLang="en-US" b="1" dirty="0">
                  <a:latin typeface="Arial Narrow" panose="020B0604020202020204" pitchFamily="34" charset="0"/>
                  <a:cs typeface="Arial Narrow" panose="020B0604020202020204" pitchFamily="34" charset="0"/>
                </a:rPr>
                <a:t> </a:t>
              </a:r>
              <a:r>
                <a:rPr lang="en-US" altLang="en-US" b="1" dirty="0" err="1">
                  <a:latin typeface="Arial Narrow" panose="020B0604020202020204" pitchFamily="34" charset="0"/>
                  <a:cs typeface="Arial Narrow" panose="020B0604020202020204" pitchFamily="34" charset="0"/>
                </a:rPr>
                <a:t>altamente</a:t>
              </a:r>
              <a:r>
                <a:rPr lang="en-US" altLang="en-US" b="1" dirty="0">
                  <a:latin typeface="Arial Narrow" panose="020B0604020202020204" pitchFamily="34" charset="0"/>
                  <a:cs typeface="Arial Narrow" panose="020B0604020202020204" pitchFamily="34" charset="0"/>
                </a:rPr>
                <a:t> </a:t>
              </a:r>
              <a:r>
                <a:rPr lang="en-US" altLang="en-US" b="1" dirty="0" err="1">
                  <a:latin typeface="Arial Narrow" panose="020B0604020202020204" pitchFamily="34" charset="0"/>
                  <a:cs typeface="Arial Narrow" panose="020B0604020202020204" pitchFamily="34" charset="0"/>
                </a:rPr>
                <a:t>qualificado</a:t>
              </a:r>
              <a:r>
                <a:rPr lang="en-US" altLang="en-US" b="1" dirty="0">
                  <a:latin typeface="Arial Narrow" panose="020B0604020202020204" pitchFamily="34" charset="0"/>
                  <a:cs typeface="Arial Narrow" panose="020B0604020202020204" pitchFamily="34" charset="0"/>
                </a:rPr>
                <a:t> e </a:t>
              </a:r>
              <a:r>
                <a:rPr lang="en-US" altLang="en-US" b="1" dirty="0" err="1">
                  <a:latin typeface="Arial Narrow" panose="020B0604020202020204" pitchFamily="34" charset="0"/>
                  <a:cs typeface="Arial Narrow" panose="020B0604020202020204" pitchFamily="34" charset="0"/>
                </a:rPr>
                <a:t>especializado</a:t>
              </a:r>
              <a:r>
                <a:rPr lang="en-US" altLang="en-US" b="1" dirty="0">
                  <a:latin typeface="Arial Narrow" panose="020B0604020202020204" pitchFamily="34" charset="0"/>
                  <a:cs typeface="Arial Narrow" panose="020B0604020202020204" pitchFamily="34" charset="0"/>
                </a:rPr>
                <a:t> </a:t>
              </a:r>
              <a:r>
                <a:rPr lang="en-US" altLang="en-US" dirty="0">
                  <a:latin typeface="Arial Narrow" panose="020B0604020202020204" pitchFamily="34" charset="0"/>
                  <a:cs typeface="Arial Narrow" panose="020B0604020202020204" pitchFamily="34" charset="0"/>
                </a:rPr>
                <a:t>de </a:t>
              </a:r>
              <a:r>
                <a:rPr lang="en-US" altLang="en-US" dirty="0" err="1">
                  <a:latin typeface="Arial Narrow" panose="020B0604020202020204" pitchFamily="34" charset="0"/>
                  <a:cs typeface="Arial Narrow" panose="020B0604020202020204" pitchFamily="34" charset="0"/>
                </a:rPr>
                <a:t>países</a:t>
              </a:r>
              <a:r>
                <a:rPr lang="en-US" altLang="en-US" dirty="0">
                  <a:latin typeface="Arial Narrow" panose="020B0604020202020204" pitchFamily="34" charset="0"/>
                  <a:cs typeface="Arial Narrow" panose="020B0604020202020204" pitchFamily="34" charset="0"/>
                </a:rPr>
                <a:t> </a:t>
              </a:r>
              <a:r>
                <a:rPr lang="en-US" altLang="en-US" dirty="0" err="1">
                  <a:latin typeface="Arial Narrow" panose="020B0604020202020204" pitchFamily="34" charset="0"/>
                  <a:cs typeface="Arial Narrow" panose="020B0604020202020204" pitchFamily="34" charset="0"/>
                </a:rPr>
                <a:t>não</a:t>
              </a:r>
              <a:r>
                <a:rPr lang="en-US" altLang="en-US" dirty="0">
                  <a:latin typeface="Arial Narrow" panose="020B0604020202020204" pitchFamily="34" charset="0"/>
                  <a:cs typeface="Arial Narrow" panose="020B0604020202020204" pitchFamily="34" charset="0"/>
                </a:rPr>
                <a:t> </a:t>
              </a:r>
              <a:r>
                <a:rPr lang="en-US" altLang="en-US" dirty="0" err="1">
                  <a:latin typeface="Arial Narrow" panose="020B0604020202020204" pitchFamily="34" charset="0"/>
                  <a:cs typeface="Arial Narrow" panose="020B0604020202020204" pitchFamily="34" charset="0"/>
                </a:rPr>
                <a:t>incluídos</a:t>
              </a:r>
              <a:r>
                <a:rPr lang="en-US" altLang="en-US" dirty="0">
                  <a:latin typeface="Arial Narrow" panose="020B0604020202020204" pitchFamily="34" charset="0"/>
                  <a:cs typeface="Arial Narrow" panose="020B0604020202020204" pitchFamily="34" charset="0"/>
                </a:rPr>
                <a:t> </a:t>
              </a:r>
              <a:r>
                <a:rPr lang="en-US" altLang="en-US" dirty="0" err="1">
                  <a:latin typeface="Arial Narrow" panose="020B0604020202020204" pitchFamily="34" charset="0"/>
                  <a:cs typeface="Arial Narrow" panose="020B0604020202020204" pitchFamily="34" charset="0"/>
                </a:rPr>
                <a:t>na</a:t>
              </a:r>
              <a:r>
                <a:rPr lang="en-US" altLang="en-US" dirty="0">
                  <a:latin typeface="Arial Narrow" panose="020B0604020202020204" pitchFamily="34" charset="0"/>
                  <a:cs typeface="Arial Narrow" panose="020B0604020202020204" pitchFamily="34" charset="0"/>
                </a:rPr>
                <a:t> </a:t>
              </a:r>
              <a:r>
                <a:rPr lang="en-US" altLang="en-US" dirty="0" err="1">
                  <a:latin typeface="Arial Narrow" panose="020B0604020202020204" pitchFamily="34" charset="0"/>
                  <a:cs typeface="Arial Narrow" panose="020B0604020202020204" pitchFamily="34" charset="0"/>
                </a:rPr>
                <a:t>área</a:t>
              </a:r>
              <a:r>
                <a:rPr lang="en-US" altLang="en-US" dirty="0">
                  <a:latin typeface="Arial Narrow" panose="020B0604020202020204" pitchFamily="34" charset="0"/>
                  <a:cs typeface="Arial Narrow" panose="020B0604020202020204" pitchFamily="34" charset="0"/>
                </a:rPr>
                <a:t> Schengen.</a:t>
              </a:r>
              <a:endParaRPr lang="pt-PT" altLang="en-US" dirty="0">
                <a:latin typeface="Arial Narrow" panose="020B0604020202020204" pitchFamily="34" charset="0"/>
                <a:cs typeface="Arial Narrow" panose="020B0604020202020204" pitchFamily="34" charset="0"/>
              </a:endParaRPr>
            </a:p>
          </p:txBody>
        </p:sp>
      </p:grpSp>
      <p:grpSp>
        <p:nvGrpSpPr>
          <p:cNvPr id="21" name="Group 20">
            <a:extLst>
              <a:ext uri="{FF2B5EF4-FFF2-40B4-BE49-F238E27FC236}">
                <a16:creationId xmlns:a16="http://schemas.microsoft.com/office/drawing/2014/main" id="{D1CC9904-CF3E-4543-A891-6F9B8CE7AA5D}"/>
              </a:ext>
            </a:extLst>
          </p:cNvPr>
          <p:cNvGrpSpPr/>
          <p:nvPr/>
        </p:nvGrpSpPr>
        <p:grpSpPr>
          <a:xfrm>
            <a:off x="1631504" y="3118194"/>
            <a:ext cx="6865735" cy="804868"/>
            <a:chOff x="2038577" y="3074849"/>
            <a:chExt cx="6865735" cy="804868"/>
          </a:xfrm>
        </p:grpSpPr>
        <p:pic>
          <p:nvPicPr>
            <p:cNvPr id="170" name="Picture 169">
              <a:extLst>
                <a:ext uri="{FF2B5EF4-FFF2-40B4-BE49-F238E27FC236}">
                  <a16:creationId xmlns:a16="http://schemas.microsoft.com/office/drawing/2014/main" id="{CD14EF26-B544-784C-8081-CCEA41ABC87E}"/>
                </a:ext>
              </a:extLst>
            </p:cNvPr>
            <p:cNvPicPr>
              <a:picLocks noChangeAspect="1"/>
            </p:cNvPicPr>
            <p:nvPr/>
          </p:nvPicPr>
          <p:blipFill rotWithShape="1">
            <a:blip r:embed="rId6"/>
            <a:srcRect l="2542" t="9305" r="75423" b="39391"/>
            <a:stretch/>
          </p:blipFill>
          <p:spPr>
            <a:xfrm>
              <a:off x="2038577" y="3213349"/>
              <a:ext cx="745055" cy="666368"/>
            </a:xfrm>
            <a:prstGeom prst="rect">
              <a:avLst/>
            </a:prstGeom>
          </p:spPr>
        </p:pic>
        <p:sp>
          <p:nvSpPr>
            <p:cNvPr id="171" name="Rectangle 170">
              <a:extLst>
                <a:ext uri="{FF2B5EF4-FFF2-40B4-BE49-F238E27FC236}">
                  <a16:creationId xmlns:a16="http://schemas.microsoft.com/office/drawing/2014/main" id="{4280F5E7-266E-E448-8D03-E184703AFBCF}"/>
                </a:ext>
              </a:extLst>
            </p:cNvPr>
            <p:cNvSpPr/>
            <p:nvPr/>
          </p:nvSpPr>
          <p:spPr>
            <a:xfrm>
              <a:off x="2858245" y="3074849"/>
              <a:ext cx="2589683" cy="276999"/>
            </a:xfrm>
            <a:prstGeom prst="rect">
              <a:avLst/>
            </a:prstGeom>
          </p:spPr>
          <p:txBody>
            <a:bodyPr wrap="none" lIns="0" tIns="0" rIns="0" bIns="0">
              <a:noAutofit/>
            </a:bodyPr>
            <a:lstStyle/>
            <a:p>
              <a:r>
                <a:rPr lang="en-GB" dirty="0">
                  <a:solidFill>
                    <a:srgbClr val="01A5E0"/>
                  </a:solidFill>
                  <a:latin typeface="Arial Narrow" panose="020B0604020202020204" pitchFamily="34" charset="0"/>
                  <a:cs typeface="Arial Narrow" panose="020B0604020202020204" pitchFamily="34" charset="0"/>
                </a:rPr>
                <a:t>PÚBLICO ALVO</a:t>
              </a:r>
            </a:p>
          </p:txBody>
        </p:sp>
        <p:sp>
          <p:nvSpPr>
            <p:cNvPr id="172" name="Rectangle 171">
              <a:extLst>
                <a:ext uri="{FF2B5EF4-FFF2-40B4-BE49-F238E27FC236}">
                  <a16:creationId xmlns:a16="http://schemas.microsoft.com/office/drawing/2014/main" id="{E4054777-A21F-4C4F-8B5E-EE0AAAC860C6}"/>
                </a:ext>
              </a:extLst>
            </p:cNvPr>
            <p:cNvSpPr/>
            <p:nvPr/>
          </p:nvSpPr>
          <p:spPr>
            <a:xfrm>
              <a:off x="2135560" y="3294644"/>
              <a:ext cx="6768752" cy="316543"/>
            </a:xfrm>
            <a:prstGeom prst="rect">
              <a:avLst/>
            </a:prstGeom>
          </p:spPr>
          <p:txBody>
            <a:bodyPr wrap="square">
              <a:noAutofit/>
            </a:bodyPr>
            <a:lstStyle/>
            <a:p>
              <a:r>
                <a:rPr lang="pt-PT" altLang="en-US" dirty="0">
                  <a:latin typeface="Arial Narrow" panose="020B0604020202020204" pitchFamily="34" charset="0"/>
                  <a:cs typeface="Arial Narrow" panose="020B0604020202020204" pitchFamily="34" charset="0"/>
                </a:rPr>
                <a:t>Este programa pretende garantir que talento altamente qualificado consegue aceder a empregos criados por </a:t>
              </a:r>
              <a:r>
                <a:rPr lang="pt-PT" altLang="en-US" b="1" dirty="0">
                  <a:latin typeface="Arial Narrow" panose="020B0604020202020204" pitchFamily="34" charset="0"/>
                  <a:cs typeface="Arial Narrow" panose="020B0604020202020204" pitchFamily="34" charset="0"/>
                </a:rPr>
                <a:t>empresas portuguesas </a:t>
              </a:r>
              <a:r>
                <a:rPr lang="pt-PT" altLang="en-US" dirty="0">
                  <a:latin typeface="Arial Narrow" panose="020B0604020202020204" pitchFamily="34" charset="0"/>
                  <a:cs typeface="Arial Narrow" panose="020B0604020202020204" pitchFamily="34" charset="0"/>
                </a:rPr>
                <a:t>ou </a:t>
              </a:r>
              <a:r>
                <a:rPr lang="pt-PT" altLang="en-US" dirty="0" err="1">
                  <a:latin typeface="Arial Narrow" panose="020B0604020202020204" pitchFamily="34" charset="0"/>
                  <a:cs typeface="Arial Narrow" panose="020B0604020202020204" pitchFamily="34" charset="0"/>
                </a:rPr>
                <a:t>startups</a:t>
              </a:r>
              <a:r>
                <a:rPr lang="pt-PT" altLang="en-US" dirty="0">
                  <a:latin typeface="Arial Narrow" panose="020B0604020202020204" pitchFamily="34" charset="0"/>
                  <a:cs typeface="Arial Narrow" panose="020B0604020202020204" pitchFamily="34" charset="0"/>
                </a:rPr>
                <a:t>, de uma forma simplificada.</a:t>
              </a:r>
            </a:p>
          </p:txBody>
        </p:sp>
      </p:grpSp>
      <p:grpSp>
        <p:nvGrpSpPr>
          <p:cNvPr id="23" name="Group 22">
            <a:extLst>
              <a:ext uri="{FF2B5EF4-FFF2-40B4-BE49-F238E27FC236}">
                <a16:creationId xmlns:a16="http://schemas.microsoft.com/office/drawing/2014/main" id="{C9627CD2-A50C-CE4A-B8C9-6337F9E1F51E}"/>
              </a:ext>
            </a:extLst>
          </p:cNvPr>
          <p:cNvGrpSpPr/>
          <p:nvPr/>
        </p:nvGrpSpPr>
        <p:grpSpPr>
          <a:xfrm>
            <a:off x="1631504" y="4247548"/>
            <a:ext cx="6577703" cy="788402"/>
            <a:chOff x="2038577" y="4016842"/>
            <a:chExt cx="6577703" cy="788402"/>
          </a:xfrm>
        </p:grpSpPr>
        <p:pic>
          <p:nvPicPr>
            <p:cNvPr id="173" name="Picture 172">
              <a:extLst>
                <a:ext uri="{FF2B5EF4-FFF2-40B4-BE49-F238E27FC236}">
                  <a16:creationId xmlns:a16="http://schemas.microsoft.com/office/drawing/2014/main" id="{843655D4-6E17-C24C-ADA5-BD1574A1EC56}"/>
                </a:ext>
              </a:extLst>
            </p:cNvPr>
            <p:cNvPicPr>
              <a:picLocks noChangeAspect="1"/>
            </p:cNvPicPr>
            <p:nvPr/>
          </p:nvPicPr>
          <p:blipFill rotWithShape="1">
            <a:blip r:embed="rId6"/>
            <a:srcRect l="2542" t="9305" r="75423" b="39391"/>
            <a:stretch/>
          </p:blipFill>
          <p:spPr>
            <a:xfrm>
              <a:off x="2038577" y="4152509"/>
              <a:ext cx="745055" cy="652735"/>
            </a:xfrm>
            <a:prstGeom prst="rect">
              <a:avLst/>
            </a:prstGeom>
          </p:spPr>
        </p:pic>
        <p:sp>
          <p:nvSpPr>
            <p:cNvPr id="174" name="Rectangle 173">
              <a:extLst>
                <a:ext uri="{FF2B5EF4-FFF2-40B4-BE49-F238E27FC236}">
                  <a16:creationId xmlns:a16="http://schemas.microsoft.com/office/drawing/2014/main" id="{98989F2E-4BB1-6749-801B-7B7891CCD579}"/>
                </a:ext>
              </a:extLst>
            </p:cNvPr>
            <p:cNvSpPr/>
            <p:nvPr/>
          </p:nvSpPr>
          <p:spPr>
            <a:xfrm>
              <a:off x="2858245" y="4016842"/>
              <a:ext cx="2589683" cy="271332"/>
            </a:xfrm>
            <a:prstGeom prst="rect">
              <a:avLst/>
            </a:prstGeom>
          </p:spPr>
          <p:txBody>
            <a:bodyPr wrap="none" lIns="0" tIns="0" rIns="0" bIns="0">
              <a:noAutofit/>
            </a:bodyPr>
            <a:lstStyle/>
            <a:p>
              <a:r>
                <a:rPr lang="en-GB" dirty="0">
                  <a:solidFill>
                    <a:srgbClr val="01A5E0"/>
                  </a:solidFill>
                  <a:latin typeface="Arial Narrow" panose="020B0604020202020204" pitchFamily="34" charset="0"/>
                  <a:cs typeface="Arial Narrow" panose="020B0604020202020204" pitchFamily="34" charset="0"/>
                </a:rPr>
                <a:t>ONDE</a:t>
              </a:r>
            </a:p>
          </p:txBody>
        </p:sp>
        <p:sp>
          <p:nvSpPr>
            <p:cNvPr id="175" name="Rectangle 174">
              <a:extLst>
                <a:ext uri="{FF2B5EF4-FFF2-40B4-BE49-F238E27FC236}">
                  <a16:creationId xmlns:a16="http://schemas.microsoft.com/office/drawing/2014/main" id="{47E58BDD-176C-5040-9890-7154190673EE}"/>
                </a:ext>
              </a:extLst>
            </p:cNvPr>
            <p:cNvSpPr/>
            <p:nvPr/>
          </p:nvSpPr>
          <p:spPr>
            <a:xfrm>
              <a:off x="2135560" y="4232140"/>
              <a:ext cx="6480720" cy="361776"/>
            </a:xfrm>
            <a:prstGeom prst="rect">
              <a:avLst/>
            </a:prstGeom>
          </p:spPr>
          <p:txBody>
            <a:bodyPr wrap="square">
              <a:noAutofit/>
            </a:bodyPr>
            <a:lstStyle/>
            <a:p>
              <a:r>
                <a:rPr lang="en-US" altLang="en-US" dirty="0">
                  <a:latin typeface="Arial Narrow" panose="020B0604020202020204" pitchFamily="34" charset="0"/>
                  <a:cs typeface="Arial Narrow" panose="020B0604020202020204" pitchFamily="34" charset="0"/>
                </a:rPr>
                <a:t>O Tech Visa </a:t>
              </a:r>
              <a:r>
                <a:rPr lang="en-US" altLang="en-US" dirty="0" err="1">
                  <a:latin typeface="Arial Narrow" panose="020B0604020202020204" pitchFamily="34" charset="0"/>
                  <a:cs typeface="Arial Narrow" panose="020B0604020202020204" pitchFamily="34" charset="0"/>
                </a:rPr>
                <a:t>convida</a:t>
              </a:r>
              <a:r>
                <a:rPr lang="en-US" altLang="en-US" dirty="0">
                  <a:latin typeface="Arial Narrow" panose="020B0604020202020204" pitchFamily="34" charset="0"/>
                  <a:cs typeface="Arial Narrow" panose="020B0604020202020204" pitchFamily="34" charset="0"/>
                </a:rPr>
                <a:t> </a:t>
              </a:r>
              <a:r>
                <a:rPr lang="en-US" altLang="en-US" dirty="0" err="1">
                  <a:latin typeface="Arial Narrow" panose="020B0604020202020204" pitchFamily="34" charset="0"/>
                  <a:cs typeface="Arial Narrow" panose="020B0604020202020204" pitchFamily="34" charset="0"/>
                </a:rPr>
                <a:t>os</a:t>
              </a:r>
              <a:r>
                <a:rPr lang="en-US" altLang="en-US" dirty="0">
                  <a:latin typeface="Arial Narrow" panose="020B0604020202020204" pitchFamily="34" charset="0"/>
                  <a:cs typeface="Arial Narrow" panose="020B0604020202020204" pitchFamily="34" charset="0"/>
                </a:rPr>
                <a:t> </a:t>
              </a:r>
              <a:r>
                <a:rPr lang="en-US" altLang="en-US" dirty="0" err="1">
                  <a:latin typeface="Arial Narrow" panose="020B0604020202020204" pitchFamily="34" charset="0"/>
                  <a:cs typeface="Arial Narrow" panose="020B0604020202020204" pitchFamily="34" charset="0"/>
                </a:rPr>
                <a:t>candidatos</a:t>
              </a:r>
              <a:r>
                <a:rPr lang="en-US" altLang="en-US" dirty="0">
                  <a:latin typeface="Arial Narrow" panose="020B0604020202020204" pitchFamily="34" charset="0"/>
                  <a:cs typeface="Arial Narrow" panose="020B0604020202020204" pitchFamily="34" charset="0"/>
                </a:rPr>
                <a:t> à </a:t>
              </a:r>
              <a:r>
                <a:rPr lang="en-US" altLang="en-US" b="1" dirty="0" err="1">
                  <a:latin typeface="Arial Narrow" panose="020B0604020202020204" pitchFamily="34" charset="0"/>
                  <a:cs typeface="Arial Narrow" panose="020B0604020202020204" pitchFamily="34" charset="0"/>
                </a:rPr>
                <a:t>Embaixada</a:t>
              </a:r>
              <a:r>
                <a:rPr lang="en-US" altLang="en-US" b="1" dirty="0">
                  <a:latin typeface="Arial Narrow" panose="020B0604020202020204" pitchFamily="34" charset="0"/>
                  <a:cs typeface="Arial Narrow" panose="020B0604020202020204" pitchFamily="34" charset="0"/>
                </a:rPr>
                <a:t> </a:t>
              </a:r>
              <a:r>
                <a:rPr lang="en-US" altLang="en-US" b="1" dirty="0" err="1">
                  <a:latin typeface="Arial Narrow" panose="020B0604020202020204" pitchFamily="34" charset="0"/>
                  <a:cs typeface="Arial Narrow" panose="020B0604020202020204" pitchFamily="34" charset="0"/>
                </a:rPr>
                <a:t>portuguesa</a:t>
              </a:r>
              <a:r>
                <a:rPr lang="en-US" altLang="en-US" b="1" dirty="0">
                  <a:latin typeface="Arial Narrow" panose="020B0604020202020204" pitchFamily="34" charset="0"/>
                  <a:cs typeface="Arial Narrow" panose="020B0604020202020204" pitchFamily="34" charset="0"/>
                </a:rPr>
                <a:t> / </a:t>
              </a:r>
              <a:r>
                <a:rPr lang="en-US" altLang="en-US" b="1" dirty="0" err="1">
                  <a:latin typeface="Arial Narrow" panose="020B0604020202020204" pitchFamily="34" charset="0"/>
                  <a:cs typeface="Arial Narrow" panose="020B0604020202020204" pitchFamily="34" charset="0"/>
                </a:rPr>
                <a:t>Consulado</a:t>
              </a:r>
              <a:r>
                <a:rPr lang="en-US" altLang="en-US" b="1" dirty="0">
                  <a:latin typeface="Arial Narrow" panose="020B0604020202020204" pitchFamily="34" charset="0"/>
                  <a:cs typeface="Arial Narrow" panose="020B0604020202020204" pitchFamily="34" charset="0"/>
                </a:rPr>
                <a:t> </a:t>
              </a:r>
              <a:r>
                <a:rPr lang="en-US" altLang="en-US" dirty="0">
                  <a:latin typeface="Arial Narrow" panose="020B0604020202020204" pitchFamily="34" charset="0"/>
                  <a:cs typeface="Arial Narrow" panose="020B0604020202020204" pitchFamily="34" charset="0"/>
                </a:rPr>
                <a:t>no </a:t>
              </a:r>
              <a:r>
                <a:rPr lang="en-US" altLang="en-US" dirty="0" err="1">
                  <a:latin typeface="Arial Narrow" panose="020B0604020202020204" pitchFamily="34" charset="0"/>
                  <a:cs typeface="Arial Narrow" panose="020B0604020202020204" pitchFamily="34" charset="0"/>
                </a:rPr>
                <a:t>seu</a:t>
              </a:r>
              <a:r>
                <a:rPr lang="en-US" altLang="en-US" dirty="0">
                  <a:latin typeface="Arial Narrow" panose="020B0604020202020204" pitchFamily="34" charset="0"/>
                  <a:cs typeface="Arial Narrow" panose="020B0604020202020204" pitchFamily="34" charset="0"/>
                </a:rPr>
                <a:t> </a:t>
              </a:r>
              <a:r>
                <a:rPr lang="en-US" altLang="en-US" dirty="0" err="1">
                  <a:latin typeface="Arial Narrow" panose="020B0604020202020204" pitchFamily="34" charset="0"/>
                  <a:cs typeface="Arial Narrow" panose="020B0604020202020204" pitchFamily="34" charset="0"/>
                </a:rPr>
                <a:t>respetivo</a:t>
              </a:r>
              <a:r>
                <a:rPr lang="en-US" altLang="en-US" dirty="0">
                  <a:latin typeface="Arial Narrow" panose="020B0604020202020204" pitchFamily="34" charset="0"/>
                  <a:cs typeface="Arial Narrow" panose="020B0604020202020204" pitchFamily="34" charset="0"/>
                </a:rPr>
                <a:t> </a:t>
              </a:r>
              <a:r>
                <a:rPr lang="en-US" altLang="en-US" dirty="0" err="1">
                  <a:latin typeface="Arial Narrow" panose="020B0604020202020204" pitchFamily="34" charset="0"/>
                  <a:cs typeface="Arial Narrow" panose="020B0604020202020204" pitchFamily="34" charset="0"/>
                </a:rPr>
                <a:t>país</a:t>
              </a:r>
              <a:r>
                <a:rPr lang="en-US" altLang="en-US" dirty="0">
                  <a:latin typeface="Arial Narrow" panose="020B0604020202020204" pitchFamily="34" charset="0"/>
                  <a:cs typeface="Arial Narrow" panose="020B0604020202020204" pitchFamily="34" charset="0"/>
                </a:rPr>
                <a:t> de </a:t>
              </a:r>
              <a:r>
                <a:rPr lang="en-US" altLang="en-US" dirty="0" err="1">
                  <a:latin typeface="Arial Narrow" panose="020B0604020202020204" pitchFamily="34" charset="0"/>
                  <a:cs typeface="Arial Narrow" panose="020B0604020202020204" pitchFamily="34" charset="0"/>
                </a:rPr>
                <a:t>origem</a:t>
              </a:r>
              <a:r>
                <a:rPr lang="en-US" altLang="en-US" dirty="0">
                  <a:latin typeface="Arial Narrow" panose="020B0604020202020204" pitchFamily="34" charset="0"/>
                  <a:cs typeface="Arial Narrow" panose="020B0604020202020204" pitchFamily="34" charset="0"/>
                </a:rPr>
                <a:t> para </a:t>
              </a:r>
              <a:r>
                <a:rPr lang="en-US" altLang="en-US" dirty="0" err="1">
                  <a:latin typeface="Arial Narrow" panose="020B0604020202020204" pitchFamily="34" charset="0"/>
                  <a:cs typeface="Arial Narrow" panose="020B0604020202020204" pitchFamily="34" charset="0"/>
                </a:rPr>
                <a:t>obter</a:t>
              </a:r>
              <a:r>
                <a:rPr lang="en-US" altLang="en-US" dirty="0">
                  <a:latin typeface="Arial Narrow" panose="020B0604020202020204" pitchFamily="34" charset="0"/>
                  <a:cs typeface="Arial Narrow" panose="020B0604020202020204" pitchFamily="34" charset="0"/>
                </a:rPr>
                <a:t> o visto de </a:t>
              </a:r>
              <a:r>
                <a:rPr lang="en-US" altLang="en-US" dirty="0" err="1">
                  <a:latin typeface="Arial Narrow" panose="020B0604020202020204" pitchFamily="34" charset="0"/>
                  <a:cs typeface="Arial Narrow" panose="020B0604020202020204" pitchFamily="34" charset="0"/>
                </a:rPr>
                <a:t>residência</a:t>
              </a:r>
              <a:r>
                <a:rPr lang="en-US" altLang="en-US" dirty="0">
                  <a:latin typeface="Arial Narrow" panose="020B0604020202020204" pitchFamily="34" charset="0"/>
                  <a:cs typeface="Arial Narrow" panose="020B0604020202020204" pitchFamily="34" charset="0"/>
                </a:rPr>
                <a:t>.</a:t>
              </a:r>
              <a:endParaRPr lang="pt-PT" altLang="en-US" dirty="0">
                <a:latin typeface="Arial Narrow" panose="020B0604020202020204" pitchFamily="34" charset="0"/>
                <a:cs typeface="Arial Narrow" panose="020B0604020202020204" pitchFamily="34" charset="0"/>
              </a:endParaRPr>
            </a:p>
          </p:txBody>
        </p:sp>
      </p:grpSp>
      <p:grpSp>
        <p:nvGrpSpPr>
          <p:cNvPr id="24" name="Group 23">
            <a:extLst>
              <a:ext uri="{FF2B5EF4-FFF2-40B4-BE49-F238E27FC236}">
                <a16:creationId xmlns:a16="http://schemas.microsoft.com/office/drawing/2014/main" id="{540CC9C9-4D61-7248-9BE6-269A564000A0}"/>
              </a:ext>
            </a:extLst>
          </p:cNvPr>
          <p:cNvGrpSpPr/>
          <p:nvPr/>
        </p:nvGrpSpPr>
        <p:grpSpPr>
          <a:xfrm>
            <a:off x="1631504" y="5360436"/>
            <a:ext cx="6002111" cy="804868"/>
            <a:chOff x="2038577" y="4897577"/>
            <a:chExt cx="6002111" cy="804868"/>
          </a:xfrm>
        </p:grpSpPr>
        <p:pic>
          <p:nvPicPr>
            <p:cNvPr id="176" name="Picture 175">
              <a:extLst>
                <a:ext uri="{FF2B5EF4-FFF2-40B4-BE49-F238E27FC236}">
                  <a16:creationId xmlns:a16="http://schemas.microsoft.com/office/drawing/2014/main" id="{6FBFD0D4-68FF-E043-A107-9C622A1E1775}"/>
                </a:ext>
              </a:extLst>
            </p:cNvPr>
            <p:cNvPicPr>
              <a:picLocks noChangeAspect="1"/>
            </p:cNvPicPr>
            <p:nvPr/>
          </p:nvPicPr>
          <p:blipFill rotWithShape="1">
            <a:blip r:embed="rId6"/>
            <a:srcRect l="2542" t="9305" r="75423" b="39391"/>
            <a:stretch/>
          </p:blipFill>
          <p:spPr>
            <a:xfrm>
              <a:off x="2038577" y="5036077"/>
              <a:ext cx="745055" cy="666368"/>
            </a:xfrm>
            <a:prstGeom prst="rect">
              <a:avLst/>
            </a:prstGeom>
          </p:spPr>
        </p:pic>
        <p:sp>
          <p:nvSpPr>
            <p:cNvPr id="209" name="Rectangle 208">
              <a:extLst>
                <a:ext uri="{FF2B5EF4-FFF2-40B4-BE49-F238E27FC236}">
                  <a16:creationId xmlns:a16="http://schemas.microsoft.com/office/drawing/2014/main" id="{562D7260-E95B-6844-8952-F5BBF3652206}"/>
                </a:ext>
              </a:extLst>
            </p:cNvPr>
            <p:cNvSpPr/>
            <p:nvPr/>
          </p:nvSpPr>
          <p:spPr>
            <a:xfrm>
              <a:off x="2858245" y="4897577"/>
              <a:ext cx="3096927" cy="276999"/>
            </a:xfrm>
            <a:prstGeom prst="rect">
              <a:avLst/>
            </a:prstGeom>
          </p:spPr>
          <p:txBody>
            <a:bodyPr wrap="none" lIns="0" tIns="0" rIns="0" bIns="0">
              <a:noAutofit/>
            </a:bodyPr>
            <a:lstStyle/>
            <a:p>
              <a:r>
                <a:rPr lang="en-GB" dirty="0">
                  <a:solidFill>
                    <a:srgbClr val="01A5E0"/>
                  </a:solidFill>
                  <a:latin typeface="Arial Narrow" panose="020B0604020202020204" pitchFamily="34" charset="0"/>
                  <a:cs typeface="Arial Narrow" panose="020B0604020202020204" pitchFamily="34" charset="0"/>
                </a:rPr>
                <a:t>QUEM</a:t>
              </a:r>
            </a:p>
          </p:txBody>
        </p:sp>
        <p:sp>
          <p:nvSpPr>
            <p:cNvPr id="210" name="Rectangle 209">
              <a:extLst>
                <a:ext uri="{FF2B5EF4-FFF2-40B4-BE49-F238E27FC236}">
                  <a16:creationId xmlns:a16="http://schemas.microsoft.com/office/drawing/2014/main" id="{12D1D5C3-8BB2-2442-B687-E8C24E492FA1}"/>
                </a:ext>
              </a:extLst>
            </p:cNvPr>
            <p:cNvSpPr/>
            <p:nvPr/>
          </p:nvSpPr>
          <p:spPr>
            <a:xfrm>
              <a:off x="2135560" y="5117372"/>
              <a:ext cx="5905128" cy="360865"/>
            </a:xfrm>
            <a:prstGeom prst="rect">
              <a:avLst/>
            </a:prstGeom>
          </p:spPr>
          <p:txBody>
            <a:bodyPr wrap="square">
              <a:noAutofit/>
            </a:bodyPr>
            <a:lstStyle/>
            <a:p>
              <a:r>
                <a:rPr lang="en-US" altLang="en-US" dirty="0">
                  <a:latin typeface="Arial Narrow" panose="020B0604020202020204" pitchFamily="34" charset="0"/>
                  <a:cs typeface="Arial Narrow" panose="020B0604020202020204" pitchFamily="34" charset="0"/>
                </a:rPr>
                <a:t>O </a:t>
              </a:r>
              <a:r>
                <a:rPr lang="en-US" altLang="en-US" b="1" dirty="0">
                  <a:latin typeface="Arial Narrow" panose="020B0604020202020204" pitchFamily="34" charset="0"/>
                  <a:cs typeface="Arial Narrow" panose="020B0604020202020204" pitchFamily="34" charset="0"/>
                </a:rPr>
                <a:t>IAPMEI</a:t>
              </a:r>
              <a:r>
                <a:rPr lang="en-US" altLang="en-US" dirty="0">
                  <a:latin typeface="Arial Narrow" panose="020B0604020202020204" pitchFamily="34" charset="0"/>
                  <a:cs typeface="Arial Narrow" panose="020B0604020202020204" pitchFamily="34" charset="0"/>
                </a:rPr>
                <a:t> (</a:t>
              </a:r>
              <a:r>
                <a:rPr lang="pt-PT" altLang="en-US" dirty="0">
                  <a:latin typeface="Arial Narrow" panose="020B0604020202020204" pitchFamily="34" charset="0"/>
                  <a:cs typeface="Arial Narrow" panose="020B0604020202020204" pitchFamily="34" charset="0"/>
                </a:rPr>
                <a:t>Agência para a Competitividade e Inovação, I. P</a:t>
              </a:r>
              <a:r>
                <a:rPr lang="en-US" altLang="en-US" dirty="0">
                  <a:latin typeface="Arial Narrow" panose="020B0604020202020204" pitchFamily="34" charset="0"/>
                  <a:cs typeface="Arial Narrow" panose="020B0604020202020204" pitchFamily="34" charset="0"/>
                </a:rPr>
                <a:t>) é </a:t>
              </a:r>
              <a:r>
                <a:rPr lang="en-US" altLang="en-US" dirty="0" err="1">
                  <a:latin typeface="Arial Narrow" panose="020B0604020202020204" pitchFamily="34" charset="0"/>
                  <a:cs typeface="Arial Narrow" panose="020B0604020202020204" pitchFamily="34" charset="0"/>
                </a:rPr>
                <a:t>responsável</a:t>
              </a:r>
              <a:r>
                <a:rPr lang="en-US" altLang="en-US" dirty="0">
                  <a:latin typeface="Arial Narrow" panose="020B0604020202020204" pitchFamily="34" charset="0"/>
                  <a:cs typeface="Arial Narrow" panose="020B0604020202020204" pitchFamily="34" charset="0"/>
                </a:rPr>
                <a:t> pela </a:t>
              </a:r>
              <a:r>
                <a:rPr lang="en-US" altLang="en-US" dirty="0" err="1">
                  <a:latin typeface="Arial Narrow" panose="020B0604020202020204" pitchFamily="34" charset="0"/>
                  <a:cs typeface="Arial Narrow" panose="020B0604020202020204" pitchFamily="34" charset="0"/>
                </a:rPr>
                <a:t>avaliação</a:t>
              </a:r>
              <a:r>
                <a:rPr lang="en-US" altLang="en-US" dirty="0">
                  <a:latin typeface="Arial Narrow" panose="020B0604020202020204" pitchFamily="34" charset="0"/>
                  <a:cs typeface="Arial Narrow" panose="020B0604020202020204" pitchFamily="34" charset="0"/>
                </a:rPr>
                <a:t> e </a:t>
              </a:r>
              <a:r>
                <a:rPr lang="en-US" altLang="en-US" dirty="0" err="1">
                  <a:latin typeface="Arial Narrow" panose="020B0604020202020204" pitchFamily="34" charset="0"/>
                  <a:cs typeface="Arial Narrow" panose="020B0604020202020204" pitchFamily="34" charset="0"/>
                </a:rPr>
                <a:t>certificação</a:t>
              </a:r>
              <a:r>
                <a:rPr lang="en-US" altLang="en-US" dirty="0">
                  <a:latin typeface="Arial Narrow" panose="020B0604020202020204" pitchFamily="34" charset="0"/>
                  <a:cs typeface="Arial Narrow" panose="020B0604020202020204" pitchFamily="34" charset="0"/>
                </a:rPr>
                <a:t> de </a:t>
              </a:r>
              <a:r>
                <a:rPr lang="en-US" altLang="en-US" dirty="0" err="1">
                  <a:latin typeface="Arial Narrow" panose="020B0604020202020204" pitchFamily="34" charset="0"/>
                  <a:cs typeface="Arial Narrow" panose="020B0604020202020204" pitchFamily="34" charset="0"/>
                </a:rPr>
                <a:t>empresas</a:t>
              </a:r>
              <a:r>
                <a:rPr lang="en-US" altLang="en-US" dirty="0">
                  <a:latin typeface="Arial Narrow" panose="020B0604020202020204" pitchFamily="34" charset="0"/>
                  <a:cs typeface="Arial Narrow" panose="020B0604020202020204" pitchFamily="34" charset="0"/>
                </a:rPr>
                <a:t>, sob </a:t>
              </a:r>
              <a:r>
                <a:rPr lang="en-US" altLang="en-US" dirty="0" err="1">
                  <a:latin typeface="Arial Narrow" panose="020B0604020202020204" pitchFamily="34" charset="0"/>
                  <a:cs typeface="Arial Narrow" panose="020B0604020202020204" pitchFamily="34" charset="0"/>
                </a:rPr>
                <a:t>este</a:t>
              </a:r>
              <a:r>
                <a:rPr lang="en-US" altLang="en-US" dirty="0">
                  <a:latin typeface="Arial Narrow" panose="020B0604020202020204" pitchFamily="34" charset="0"/>
                  <a:cs typeface="Arial Narrow" panose="020B0604020202020204" pitchFamily="34" charset="0"/>
                </a:rPr>
                <a:t> </a:t>
              </a:r>
              <a:r>
                <a:rPr lang="en-US" altLang="en-US" dirty="0" err="1">
                  <a:latin typeface="Arial Narrow" panose="020B0604020202020204" pitchFamily="34" charset="0"/>
                  <a:cs typeface="Arial Narrow" panose="020B0604020202020204" pitchFamily="34" charset="0"/>
                </a:rPr>
                <a:t>programa</a:t>
              </a:r>
              <a:r>
                <a:rPr lang="en-US" altLang="en-US" dirty="0">
                  <a:latin typeface="Arial Narrow" panose="020B0604020202020204" pitchFamily="34" charset="0"/>
                  <a:cs typeface="Arial Narrow" panose="020B0604020202020204" pitchFamily="34" charset="0"/>
                </a:rPr>
                <a:t>.</a:t>
              </a:r>
              <a:endParaRPr lang="pt-PT" altLang="en-US" dirty="0">
                <a:latin typeface="Arial Narrow" panose="020B0604020202020204" pitchFamily="34" charset="0"/>
                <a:cs typeface="Arial Narrow" panose="020B0604020202020204" pitchFamily="34" charset="0"/>
              </a:endParaRPr>
            </a:p>
          </p:txBody>
        </p:sp>
      </p:grpSp>
      <p:grpSp>
        <p:nvGrpSpPr>
          <p:cNvPr id="34" name="Group 33">
            <a:extLst>
              <a:ext uri="{FF2B5EF4-FFF2-40B4-BE49-F238E27FC236}">
                <a16:creationId xmlns:a16="http://schemas.microsoft.com/office/drawing/2014/main" id="{E847AD9C-FF0C-0841-B6F7-13B60BA2B646}"/>
              </a:ext>
            </a:extLst>
          </p:cNvPr>
          <p:cNvGrpSpPr/>
          <p:nvPr/>
        </p:nvGrpSpPr>
        <p:grpSpPr>
          <a:xfrm>
            <a:off x="8275623" y="-225417"/>
            <a:ext cx="2572905" cy="2574297"/>
            <a:chOff x="1226184" y="736012"/>
            <a:chExt cx="2046184" cy="2047290"/>
          </a:xfrm>
        </p:grpSpPr>
        <p:sp>
          <p:nvSpPr>
            <p:cNvPr id="35" name="Oval 34">
              <a:extLst>
                <a:ext uri="{FF2B5EF4-FFF2-40B4-BE49-F238E27FC236}">
                  <a16:creationId xmlns:a16="http://schemas.microsoft.com/office/drawing/2014/main" id="{840E47CA-18B8-A94D-B4E1-BAEB8B86F4C5}"/>
                </a:ext>
              </a:extLst>
            </p:cNvPr>
            <p:cNvSpPr/>
            <p:nvPr/>
          </p:nvSpPr>
          <p:spPr>
            <a:xfrm>
              <a:off x="1256368" y="767302"/>
              <a:ext cx="2016000" cy="2016000"/>
            </a:xfrm>
            <a:prstGeom prst="ellipse">
              <a:avLst/>
            </a:prstGeom>
            <a:solidFill>
              <a:srgbClr val="00A5D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pt-PT" sz="2000" b="1" dirty="0">
                <a:solidFill>
                  <a:srgbClr val="00A5DF"/>
                </a:solidFill>
                <a:latin typeface="Arial Narrow" panose="020B0604020202020204" pitchFamily="34" charset="0"/>
                <a:cs typeface="Arial Narrow" panose="020B0604020202020204" pitchFamily="34" charset="0"/>
              </a:endParaRPr>
            </a:p>
          </p:txBody>
        </p:sp>
        <p:sp>
          <p:nvSpPr>
            <p:cNvPr id="36" name="Oval 35">
              <a:extLst>
                <a:ext uri="{FF2B5EF4-FFF2-40B4-BE49-F238E27FC236}">
                  <a16:creationId xmlns:a16="http://schemas.microsoft.com/office/drawing/2014/main" id="{33CDEA41-FF63-AE49-A144-637943A317BC}"/>
                </a:ext>
              </a:extLst>
            </p:cNvPr>
            <p:cNvSpPr/>
            <p:nvPr/>
          </p:nvSpPr>
          <p:spPr>
            <a:xfrm>
              <a:off x="1226184" y="736012"/>
              <a:ext cx="2002892" cy="2002892"/>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PT" sz="2800" b="1" dirty="0">
                  <a:solidFill>
                    <a:srgbClr val="00A5DF"/>
                  </a:solidFill>
                  <a:latin typeface="Arial Narrow" panose="020B0604020202020204" pitchFamily="34" charset="0"/>
                  <a:cs typeface="Arial Narrow" panose="020B0604020202020204" pitchFamily="34" charset="0"/>
                </a:rPr>
                <a:t>20 </a:t>
              </a:r>
            </a:p>
            <a:p>
              <a:pPr algn="ctr"/>
              <a:r>
                <a:rPr lang="pt-PT" sz="1600" b="1" dirty="0">
                  <a:solidFill>
                    <a:srgbClr val="00A5DF"/>
                  </a:solidFill>
                  <a:latin typeface="Arial Narrow" panose="020B0604020202020204" pitchFamily="34" charset="0"/>
                  <a:cs typeface="Arial Narrow" panose="020B0604020202020204" pitchFamily="34" charset="0"/>
                </a:rPr>
                <a:t>dias uteis para analisar a candidatura</a:t>
              </a:r>
            </a:p>
            <a:p>
              <a:pPr algn="ctr"/>
              <a:r>
                <a:rPr lang="pt-PT" sz="1200" dirty="0">
                  <a:solidFill>
                    <a:srgbClr val="00A5DF"/>
                  </a:solidFill>
                  <a:latin typeface="Arial Narrow" panose="020B0604020202020204" pitchFamily="34" charset="0"/>
                  <a:cs typeface="Arial Narrow" panose="020B0604020202020204" pitchFamily="34" charset="0"/>
                </a:rPr>
                <a:t>A certificação permite uma redução do período de recrutamento de vários meses para algumas semanas. </a:t>
              </a:r>
            </a:p>
          </p:txBody>
        </p:sp>
      </p:grpSp>
      <p:grpSp>
        <p:nvGrpSpPr>
          <p:cNvPr id="41" name="Group 40">
            <a:extLst>
              <a:ext uri="{FF2B5EF4-FFF2-40B4-BE49-F238E27FC236}">
                <a16:creationId xmlns:a16="http://schemas.microsoft.com/office/drawing/2014/main" id="{D706ACCD-3CCE-AA47-96F1-69CDE7332466}"/>
              </a:ext>
            </a:extLst>
          </p:cNvPr>
          <p:cNvGrpSpPr/>
          <p:nvPr/>
        </p:nvGrpSpPr>
        <p:grpSpPr>
          <a:xfrm>
            <a:off x="10020116" y="4121086"/>
            <a:ext cx="1765637" cy="1766593"/>
            <a:chOff x="1226185" y="736012"/>
            <a:chExt cx="2046183" cy="2047290"/>
          </a:xfrm>
        </p:grpSpPr>
        <p:sp>
          <p:nvSpPr>
            <p:cNvPr id="42" name="Oval 41">
              <a:extLst>
                <a:ext uri="{FF2B5EF4-FFF2-40B4-BE49-F238E27FC236}">
                  <a16:creationId xmlns:a16="http://schemas.microsoft.com/office/drawing/2014/main" id="{81B65CF1-16A2-E04B-A38B-1ADCF94E53C5}"/>
                </a:ext>
              </a:extLst>
            </p:cNvPr>
            <p:cNvSpPr/>
            <p:nvPr/>
          </p:nvSpPr>
          <p:spPr>
            <a:xfrm>
              <a:off x="1256368" y="767302"/>
              <a:ext cx="2016000" cy="2016000"/>
            </a:xfrm>
            <a:prstGeom prst="ellipse">
              <a:avLst/>
            </a:prstGeom>
            <a:solidFill>
              <a:srgbClr val="00A5D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pt-PT" sz="2000" b="1" dirty="0">
                <a:solidFill>
                  <a:srgbClr val="00A5DF"/>
                </a:solidFill>
                <a:latin typeface="Arial Narrow" panose="020B0604020202020204" pitchFamily="34" charset="0"/>
                <a:cs typeface="Arial Narrow" panose="020B0604020202020204" pitchFamily="34" charset="0"/>
              </a:endParaRPr>
            </a:p>
          </p:txBody>
        </p:sp>
        <p:sp>
          <p:nvSpPr>
            <p:cNvPr id="43" name="Oval 42">
              <a:extLst>
                <a:ext uri="{FF2B5EF4-FFF2-40B4-BE49-F238E27FC236}">
                  <a16:creationId xmlns:a16="http://schemas.microsoft.com/office/drawing/2014/main" id="{E4311970-EB0E-0546-8ECF-C0ED48947076}"/>
                </a:ext>
              </a:extLst>
            </p:cNvPr>
            <p:cNvSpPr/>
            <p:nvPr/>
          </p:nvSpPr>
          <p:spPr>
            <a:xfrm>
              <a:off x="1226185" y="736012"/>
              <a:ext cx="2002893" cy="2002892"/>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PT" sz="2800" b="1" dirty="0">
                  <a:solidFill>
                    <a:srgbClr val="00A5DF"/>
                  </a:solidFill>
                  <a:latin typeface="Arial Narrow" panose="020B0604020202020204" pitchFamily="34" charset="0"/>
                  <a:cs typeface="Arial Narrow" panose="020B0604020202020204" pitchFamily="34" charset="0"/>
                </a:rPr>
                <a:t>308 </a:t>
              </a:r>
            </a:p>
            <a:p>
              <a:pPr algn="ctr"/>
              <a:r>
                <a:rPr lang="pt-PT" sz="1600" b="1" dirty="0">
                  <a:solidFill>
                    <a:srgbClr val="00A5DF"/>
                  </a:solidFill>
                  <a:latin typeface="Arial Narrow" panose="020B0604020202020204" pitchFamily="34" charset="0"/>
                  <a:cs typeface="Arial Narrow" panose="020B0604020202020204" pitchFamily="34" charset="0"/>
                </a:rPr>
                <a:t>Empresas certificadas até março de 2022</a:t>
              </a:r>
            </a:p>
          </p:txBody>
        </p:sp>
      </p:grpSp>
      <p:grpSp>
        <p:nvGrpSpPr>
          <p:cNvPr id="44" name="Group 43">
            <a:extLst>
              <a:ext uri="{FF2B5EF4-FFF2-40B4-BE49-F238E27FC236}">
                <a16:creationId xmlns:a16="http://schemas.microsoft.com/office/drawing/2014/main" id="{CF51B033-12AD-F646-BEF5-4EC0F3990441}"/>
              </a:ext>
            </a:extLst>
          </p:cNvPr>
          <p:cNvGrpSpPr/>
          <p:nvPr/>
        </p:nvGrpSpPr>
        <p:grpSpPr>
          <a:xfrm>
            <a:off x="11020762" y="5760904"/>
            <a:ext cx="1051902" cy="1052472"/>
            <a:chOff x="1226185" y="736012"/>
            <a:chExt cx="2046183" cy="2047290"/>
          </a:xfrm>
        </p:grpSpPr>
        <p:sp>
          <p:nvSpPr>
            <p:cNvPr id="45" name="Oval 44">
              <a:extLst>
                <a:ext uri="{FF2B5EF4-FFF2-40B4-BE49-F238E27FC236}">
                  <a16:creationId xmlns:a16="http://schemas.microsoft.com/office/drawing/2014/main" id="{D2388509-95DD-6843-B98A-1D1A667B8789}"/>
                </a:ext>
              </a:extLst>
            </p:cNvPr>
            <p:cNvSpPr/>
            <p:nvPr/>
          </p:nvSpPr>
          <p:spPr>
            <a:xfrm>
              <a:off x="1256368" y="767302"/>
              <a:ext cx="2016000" cy="2016000"/>
            </a:xfrm>
            <a:prstGeom prst="ellipse">
              <a:avLst/>
            </a:prstGeom>
            <a:solidFill>
              <a:srgbClr val="00A5D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pt-PT" sz="2000" b="1" dirty="0">
                <a:solidFill>
                  <a:srgbClr val="00A5DF"/>
                </a:solidFill>
                <a:latin typeface="Arial Narrow" panose="020B0604020202020204" pitchFamily="34" charset="0"/>
                <a:cs typeface="Arial Narrow" panose="020B0604020202020204" pitchFamily="34" charset="0"/>
              </a:endParaRPr>
            </a:p>
          </p:txBody>
        </p:sp>
        <p:sp>
          <p:nvSpPr>
            <p:cNvPr id="46" name="Oval 45">
              <a:extLst>
                <a:ext uri="{FF2B5EF4-FFF2-40B4-BE49-F238E27FC236}">
                  <a16:creationId xmlns:a16="http://schemas.microsoft.com/office/drawing/2014/main" id="{DF6923C2-CB10-7B44-8A6C-21627B0B07C6}"/>
                </a:ext>
              </a:extLst>
            </p:cNvPr>
            <p:cNvSpPr/>
            <p:nvPr/>
          </p:nvSpPr>
          <p:spPr>
            <a:xfrm>
              <a:off x="1226185" y="736012"/>
              <a:ext cx="2002893" cy="2002892"/>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PT" sz="2800" b="1" dirty="0">
                  <a:solidFill>
                    <a:srgbClr val="00A5DF"/>
                  </a:solidFill>
                  <a:latin typeface="Arial Narrow" panose="020B0604020202020204" pitchFamily="34" charset="0"/>
                  <a:cs typeface="Arial Narrow" panose="020B0604020202020204" pitchFamily="34" charset="0"/>
                </a:rPr>
                <a:t>91%</a:t>
              </a:r>
            </a:p>
            <a:p>
              <a:pPr algn="ctr"/>
              <a:r>
                <a:rPr lang="pt-PT" sz="1600" b="1" dirty="0">
                  <a:solidFill>
                    <a:srgbClr val="00A5DF"/>
                  </a:solidFill>
                  <a:latin typeface="Arial Narrow" panose="020B0604020202020204" pitchFamily="34" charset="0"/>
                  <a:cs typeface="Arial Narrow" panose="020B0604020202020204" pitchFamily="34" charset="0"/>
                </a:rPr>
                <a:t>em IT</a:t>
              </a:r>
            </a:p>
          </p:txBody>
        </p:sp>
      </p:grpSp>
      <p:sp>
        <p:nvSpPr>
          <p:cNvPr id="49" name="Rectangle 48">
            <a:extLst>
              <a:ext uri="{FF2B5EF4-FFF2-40B4-BE49-F238E27FC236}">
                <a16:creationId xmlns:a16="http://schemas.microsoft.com/office/drawing/2014/main" id="{42C817FD-7290-DB48-B934-31638B0E8EDE}"/>
              </a:ext>
            </a:extLst>
          </p:cNvPr>
          <p:cNvSpPr/>
          <p:nvPr/>
        </p:nvSpPr>
        <p:spPr>
          <a:xfrm>
            <a:off x="1670627" y="1484784"/>
            <a:ext cx="5242436" cy="318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2400" dirty="0">
                <a:solidFill>
                  <a:schemeClr val="tx1"/>
                </a:solidFill>
                <a:latin typeface="Arial Narrow" panose="020B0604020202020204" pitchFamily="34" charset="0"/>
                <a:cs typeface="Arial Narrow" panose="020B0604020202020204" pitchFamily="34" charset="0"/>
              </a:rPr>
              <a:t>O TALENTO TAMBÉM ESCOLHE PORTUGAL</a:t>
            </a:r>
          </a:p>
        </p:txBody>
      </p:sp>
    </p:spTree>
    <p:extLst>
      <p:ext uri="{BB962C8B-B14F-4D97-AF65-F5344CB8AC3E}">
        <p14:creationId xmlns:p14="http://schemas.microsoft.com/office/powerpoint/2010/main" val="20968437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B5B99A65-2589-1CEF-21FB-FB8C15B73D3B}"/>
              </a:ext>
            </a:extLst>
          </p:cNvPr>
          <p:cNvSpPr/>
          <p:nvPr/>
        </p:nvSpPr>
        <p:spPr>
          <a:xfrm>
            <a:off x="2923531" y="2630188"/>
            <a:ext cx="1671323" cy="6037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6" name="Picture 15" descr="Fan raising hands in concert">
            <a:extLst>
              <a:ext uri="{FF2B5EF4-FFF2-40B4-BE49-F238E27FC236}">
                <a16:creationId xmlns:a16="http://schemas.microsoft.com/office/drawing/2014/main" id="{8E1F9A45-08D7-5C4D-BC1A-D758A203186E}"/>
              </a:ext>
            </a:extLst>
          </p:cNvPr>
          <p:cNvPicPr>
            <a:picLocks noChangeAspect="1"/>
          </p:cNvPicPr>
          <p:nvPr/>
        </p:nvPicPr>
        <p:blipFill rotWithShape="1">
          <a:blip r:embed="rId3">
            <a:extLst>
              <a:ext uri="{28A0092B-C50C-407E-A947-70E740481C1C}">
                <a14:useLocalDpi xmlns:a14="http://schemas.microsoft.com/office/drawing/2010/main" val="0"/>
              </a:ext>
            </a:extLst>
          </a:blip>
          <a:srcRect l="8480" t="25255" r="893" b="3539"/>
          <a:stretch/>
        </p:blipFill>
        <p:spPr>
          <a:xfrm>
            <a:off x="2077700" y="1359909"/>
            <a:ext cx="9995238" cy="5205693"/>
          </a:xfrm>
          <a:prstGeom prst="rect">
            <a:avLst/>
          </a:prstGeom>
        </p:spPr>
      </p:pic>
      <p:pic>
        <p:nvPicPr>
          <p:cNvPr id="10" name="Picture 4" descr="https://www.newsinheadlines.com/wp-content/uploads/2018/01/Hybon-Elevators-and-Escalators-139.jpg">
            <a:extLst>
              <a:ext uri="{FF2B5EF4-FFF2-40B4-BE49-F238E27FC236}">
                <a16:creationId xmlns:a16="http://schemas.microsoft.com/office/drawing/2014/main" id="{03CD10C0-9372-BF41-A1A6-E7D7264DD47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8524" t="25" r="39298" b="2226"/>
          <a:stretch/>
        </p:blipFill>
        <p:spPr bwMode="auto">
          <a:xfrm>
            <a:off x="0" y="1749"/>
            <a:ext cx="1127125" cy="685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077FD2E8-F335-CD43-946C-33E90B9B1755}"/>
              </a:ext>
            </a:extLst>
          </p:cNvPr>
          <p:cNvPicPr>
            <a:picLocks noChangeAspect="1"/>
          </p:cNvPicPr>
          <p:nvPr/>
        </p:nvPicPr>
        <p:blipFill>
          <a:blip r:embed="rId5"/>
          <a:stretch>
            <a:fillRect/>
          </a:stretch>
        </p:blipFill>
        <p:spPr>
          <a:xfrm>
            <a:off x="193904" y="260350"/>
            <a:ext cx="739317" cy="720000"/>
          </a:xfrm>
          <a:prstGeom prst="rect">
            <a:avLst/>
          </a:prstGeom>
        </p:spPr>
      </p:pic>
      <p:sp>
        <p:nvSpPr>
          <p:cNvPr id="19" name="Rectangle 18">
            <a:extLst>
              <a:ext uri="{FF2B5EF4-FFF2-40B4-BE49-F238E27FC236}">
                <a16:creationId xmlns:a16="http://schemas.microsoft.com/office/drawing/2014/main" id="{1B08F9FA-2FF0-1E4A-98D1-B4FBC9D4FCE7}"/>
              </a:ext>
            </a:extLst>
          </p:cNvPr>
          <p:cNvSpPr/>
          <p:nvPr/>
        </p:nvSpPr>
        <p:spPr>
          <a:xfrm>
            <a:off x="2077700" y="260648"/>
            <a:ext cx="10093818" cy="931311"/>
          </a:xfrm>
          <a:prstGeom prst="rect">
            <a:avLst/>
          </a:prstGeom>
        </p:spPr>
        <p:txBody>
          <a:bodyPr wrap="square" lIns="0" tIns="0" rIns="0" bIns="0">
            <a:noAutofit/>
          </a:bodyPr>
          <a:lstStyle/>
          <a:p>
            <a:r>
              <a:rPr lang="en-US" sz="4000" dirty="0">
                <a:solidFill>
                  <a:srgbClr val="00A5DF"/>
                </a:solidFill>
                <a:latin typeface="Arial Narrow" panose="020B0604020202020204" pitchFamily="34" charset="0"/>
                <a:cs typeface="Arial Narrow" panose="020B0604020202020204" pitchFamily="34" charset="0"/>
              </a:rPr>
              <a:t>ECOSSISTEMA </a:t>
            </a:r>
            <a:r>
              <a:rPr lang="en-US" sz="4000" b="1" dirty="0">
                <a:solidFill>
                  <a:srgbClr val="00A5DF"/>
                </a:solidFill>
                <a:latin typeface="Arial Narrow" panose="020B0604020202020204" pitchFamily="34" charset="0"/>
                <a:cs typeface="Arial Narrow" panose="020B0604020202020204" pitchFamily="34" charset="0"/>
              </a:rPr>
              <a:t>DE STARTUPS</a:t>
            </a:r>
          </a:p>
          <a:p>
            <a:r>
              <a:rPr lang="en-US" sz="2400" b="1" dirty="0">
                <a:solidFill>
                  <a:srgbClr val="00A5DF"/>
                </a:solidFill>
                <a:latin typeface="Arial Narrow" panose="020B0604020202020204" pitchFamily="34" charset="0"/>
                <a:cs typeface="Arial Narrow" panose="020B0604020202020204" pitchFamily="34" charset="0"/>
              </a:rPr>
              <a:t>EVENTOS TECH </a:t>
            </a:r>
            <a:r>
              <a:rPr lang="en-US" sz="2400" dirty="0">
                <a:latin typeface="Arial Narrow" panose="020B0604020202020204" pitchFamily="34" charset="0"/>
                <a:cs typeface="Arial Narrow" panose="020B0604020202020204" pitchFamily="34" charset="0"/>
              </a:rPr>
              <a:t>2020/2022 </a:t>
            </a:r>
          </a:p>
          <a:p>
            <a:endParaRPr lang="en-US" sz="500" b="1" dirty="0">
              <a:solidFill>
                <a:srgbClr val="00A5DF"/>
              </a:solidFill>
              <a:latin typeface="Arial Narrow" panose="020B0604020202020204" pitchFamily="34" charset="0"/>
              <a:cs typeface="Arial Narrow" panose="020B0604020202020204" pitchFamily="34" charset="0"/>
            </a:endParaRPr>
          </a:p>
          <a:p>
            <a:endParaRPr lang="en-US" sz="2000" dirty="0">
              <a:latin typeface="Arial Narrow" panose="020B0604020202020204" pitchFamily="34" charset="0"/>
              <a:cs typeface="Arial Narrow" panose="020B0604020202020204" pitchFamily="34" charset="0"/>
            </a:endParaRPr>
          </a:p>
        </p:txBody>
      </p:sp>
      <p:sp>
        <p:nvSpPr>
          <p:cNvPr id="41" name="Retângulo 24">
            <a:extLst>
              <a:ext uri="{FF2B5EF4-FFF2-40B4-BE49-F238E27FC236}">
                <a16:creationId xmlns:a16="http://schemas.microsoft.com/office/drawing/2014/main" id="{7F596316-609D-914D-A58F-B9BB42B02E79}"/>
              </a:ext>
            </a:extLst>
          </p:cNvPr>
          <p:cNvSpPr/>
          <p:nvPr/>
        </p:nvSpPr>
        <p:spPr>
          <a:xfrm>
            <a:off x="2148338" y="1442006"/>
            <a:ext cx="6899989" cy="931311"/>
          </a:xfrm>
          <a:prstGeom prst="rect">
            <a:avLst/>
          </a:prstGeom>
          <a:solidFill>
            <a:schemeClr val="bg1">
              <a:alpha val="90019"/>
            </a:schemeClr>
          </a:solidFill>
          <a:ln>
            <a:noFill/>
          </a:ln>
          <a:effectLst>
            <a:outerShdw blurRad="190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0" tIns="0" rIns="0" bIns="0" rtlCol="0" anchor="ctr"/>
          <a:lstStyle/>
          <a:p>
            <a:pPr>
              <a:lnSpc>
                <a:spcPct val="90000"/>
              </a:lnSpc>
              <a:spcBef>
                <a:spcPts val="600"/>
              </a:spcBef>
              <a:defRPr/>
            </a:pPr>
            <a:r>
              <a:rPr lang="pt-BR" altLang="en-US" dirty="0">
                <a:solidFill>
                  <a:schemeClr val="tx1"/>
                </a:solidFill>
                <a:latin typeface="Arial Narrow" panose="020B0604020202020204" pitchFamily="34" charset="0"/>
                <a:cs typeface="Arial Narrow" panose="020B0604020202020204" pitchFamily="34" charset="0"/>
              </a:rPr>
              <a:t>A maior conferência tecnológica do mundo, e o maior evento tecnológico da Europa, realiza-se todos os anos em Lisboa</a:t>
            </a:r>
            <a:r>
              <a:rPr lang="en-GB" altLang="en-US" dirty="0">
                <a:solidFill>
                  <a:schemeClr val="tx1"/>
                </a:solidFill>
                <a:latin typeface="Arial Narrow" panose="020B0604020202020204" pitchFamily="34" charset="0"/>
                <a:cs typeface="Arial Narrow" panose="020B0604020202020204" pitchFamily="34" charset="0"/>
              </a:rPr>
              <a:t>.</a:t>
            </a:r>
          </a:p>
          <a:p>
            <a:pPr>
              <a:lnSpc>
                <a:spcPct val="90000"/>
              </a:lnSpc>
              <a:spcBef>
                <a:spcPts val="600"/>
              </a:spcBef>
              <a:defRPr/>
            </a:pPr>
            <a:r>
              <a:rPr lang="en-US" altLang="en-US" sz="1600" b="1" dirty="0">
                <a:solidFill>
                  <a:schemeClr val="tx1"/>
                </a:solidFill>
                <a:latin typeface="Arial Narrow" panose="020B0604020202020204" pitchFamily="34" charset="0"/>
                <a:cs typeface="Arial Narrow" panose="020B0604020202020204" pitchFamily="34" charset="0"/>
              </a:rPr>
              <a:t>Lisboa, 1 a 4 de Novembro de 2022</a:t>
            </a:r>
          </a:p>
        </p:txBody>
      </p:sp>
      <p:pic>
        <p:nvPicPr>
          <p:cNvPr id="43" name="Picture 4" descr="Resultado de imagem para webs summit logo">
            <a:extLst>
              <a:ext uri="{FF2B5EF4-FFF2-40B4-BE49-F238E27FC236}">
                <a16:creationId xmlns:a16="http://schemas.microsoft.com/office/drawing/2014/main" id="{475948DA-712C-8D40-9B5F-CB356B7D30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6437" y="1546717"/>
            <a:ext cx="12128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Retângulo 24">
            <a:extLst>
              <a:ext uri="{FF2B5EF4-FFF2-40B4-BE49-F238E27FC236}">
                <a16:creationId xmlns:a16="http://schemas.microsoft.com/office/drawing/2014/main" id="{D6D5A6DA-61EC-8D43-9D70-52A1FF0AD726}"/>
              </a:ext>
            </a:extLst>
          </p:cNvPr>
          <p:cNvSpPr/>
          <p:nvPr/>
        </p:nvSpPr>
        <p:spPr>
          <a:xfrm>
            <a:off x="3863752" y="4554660"/>
            <a:ext cx="6696744" cy="931311"/>
          </a:xfrm>
          <a:prstGeom prst="rect">
            <a:avLst/>
          </a:prstGeom>
          <a:solidFill>
            <a:schemeClr val="bg1">
              <a:alpha val="90019"/>
            </a:schemeClr>
          </a:solidFill>
          <a:ln>
            <a:noFill/>
          </a:ln>
          <a:effectLst>
            <a:outerShdw blurRad="190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0" tIns="0" rIns="0" bIns="0" rtlCol="0" anchor="ctr"/>
          <a:lstStyle/>
          <a:p>
            <a:r>
              <a:rPr lang="pt-BR" altLang="en-US" dirty="0">
                <a:solidFill>
                  <a:schemeClr val="tx1"/>
                </a:solidFill>
                <a:latin typeface="Arial Narrow" panose="020B0604020202020204" pitchFamily="34" charset="0"/>
                <a:cs typeface="Arial Narrow" panose="020B0604020202020204" pitchFamily="34" charset="0"/>
              </a:rPr>
              <a:t>O maior evento para carreiras tecnológicas da Europa</a:t>
            </a:r>
            <a:r>
              <a:rPr lang="en-US" altLang="en-US" dirty="0">
                <a:solidFill>
                  <a:schemeClr val="tx1"/>
                </a:solidFill>
                <a:latin typeface="Arial Narrow" panose="020B0604020202020204" pitchFamily="34" charset="0"/>
                <a:cs typeface="Arial Narrow" panose="020B0604020202020204" pitchFamily="34" charset="0"/>
              </a:rPr>
              <a:t>.</a:t>
            </a:r>
          </a:p>
          <a:p>
            <a:r>
              <a:rPr lang="en-US" altLang="en-US" b="1" dirty="0">
                <a:solidFill>
                  <a:schemeClr val="tx1"/>
                </a:solidFill>
                <a:latin typeface="Arial Narrow" panose="020B0604020202020204" pitchFamily="34" charset="0"/>
                <a:cs typeface="Arial Narrow" panose="020B0604020202020204" pitchFamily="34" charset="0"/>
              </a:rPr>
              <a:t>Lisboa, 29 e 30 de </a:t>
            </a:r>
            <a:r>
              <a:rPr lang="en-US" altLang="en-US" b="1" dirty="0" err="1">
                <a:solidFill>
                  <a:schemeClr val="tx1"/>
                </a:solidFill>
                <a:latin typeface="Arial Narrow" panose="020B0604020202020204" pitchFamily="34" charset="0"/>
                <a:cs typeface="Arial Narrow" panose="020B0604020202020204" pitchFamily="34" charset="0"/>
              </a:rPr>
              <a:t>maio</a:t>
            </a:r>
            <a:r>
              <a:rPr lang="en-US" altLang="en-US" b="1" dirty="0">
                <a:solidFill>
                  <a:schemeClr val="tx1"/>
                </a:solidFill>
                <a:latin typeface="Arial Narrow" panose="020B0604020202020204" pitchFamily="34" charset="0"/>
                <a:cs typeface="Arial Narrow" panose="020B0604020202020204" pitchFamily="34" charset="0"/>
              </a:rPr>
              <a:t> de 2020 </a:t>
            </a:r>
          </a:p>
        </p:txBody>
      </p:sp>
      <p:sp>
        <p:nvSpPr>
          <p:cNvPr id="65" name="Retângulo 24">
            <a:extLst>
              <a:ext uri="{FF2B5EF4-FFF2-40B4-BE49-F238E27FC236}">
                <a16:creationId xmlns:a16="http://schemas.microsoft.com/office/drawing/2014/main" id="{4B2CFAE9-50F3-854F-846C-E2A235FFC31B}"/>
              </a:ext>
            </a:extLst>
          </p:cNvPr>
          <p:cNvSpPr/>
          <p:nvPr/>
        </p:nvSpPr>
        <p:spPr>
          <a:xfrm>
            <a:off x="3143672" y="3486295"/>
            <a:ext cx="7128792" cy="931311"/>
          </a:xfrm>
          <a:prstGeom prst="rect">
            <a:avLst/>
          </a:prstGeom>
          <a:solidFill>
            <a:schemeClr val="bg1">
              <a:alpha val="90019"/>
            </a:schemeClr>
          </a:solidFill>
          <a:ln>
            <a:noFill/>
          </a:ln>
          <a:effectLst>
            <a:outerShdw blurRad="190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0" tIns="0" rIns="0" bIns="0" rtlCol="0" anchor="ctr"/>
          <a:lstStyle/>
          <a:p>
            <a:r>
              <a:rPr lang="pt-BR" altLang="en-US" dirty="0">
                <a:solidFill>
                  <a:schemeClr val="tx1"/>
                </a:solidFill>
                <a:latin typeface="Arial Narrow" panose="020B0604020202020204" pitchFamily="34" charset="0"/>
                <a:cs typeface="Arial Narrow" panose="020B0604020202020204" pitchFamily="34" charset="0"/>
              </a:rPr>
              <a:t>Conferência acadêmica para usuários e programadores Julia</a:t>
            </a:r>
            <a:r>
              <a:rPr lang="en-US" altLang="en-US" dirty="0">
                <a:solidFill>
                  <a:schemeClr val="tx1"/>
                </a:solidFill>
                <a:latin typeface="Arial Narrow" panose="020B0604020202020204" pitchFamily="34" charset="0"/>
                <a:cs typeface="Arial Narrow" panose="020B0604020202020204" pitchFamily="34" charset="0"/>
              </a:rPr>
              <a:t>.</a:t>
            </a:r>
          </a:p>
          <a:p>
            <a:r>
              <a:rPr lang="en-US" altLang="en-US" b="1" dirty="0">
                <a:solidFill>
                  <a:schemeClr val="tx1"/>
                </a:solidFill>
                <a:latin typeface="Arial Narrow" panose="020B0604020202020204" pitchFamily="34" charset="0"/>
                <a:cs typeface="Arial Narrow" panose="020B0604020202020204" pitchFamily="34" charset="0"/>
              </a:rPr>
              <a:t>Lisboa, 28 a 30 de </a:t>
            </a:r>
            <a:r>
              <a:rPr lang="en-US" altLang="en-US" b="1" dirty="0" err="1">
                <a:solidFill>
                  <a:schemeClr val="tx1"/>
                </a:solidFill>
                <a:latin typeface="Arial Narrow" panose="020B0604020202020204" pitchFamily="34" charset="0"/>
                <a:cs typeface="Arial Narrow" panose="020B0604020202020204" pitchFamily="34" charset="0"/>
              </a:rPr>
              <a:t>julho</a:t>
            </a:r>
            <a:r>
              <a:rPr lang="en-US" altLang="en-US" b="1" dirty="0">
                <a:solidFill>
                  <a:schemeClr val="tx1"/>
                </a:solidFill>
                <a:latin typeface="Arial Narrow" panose="020B0604020202020204" pitchFamily="34" charset="0"/>
                <a:cs typeface="Arial Narrow" panose="020B0604020202020204" pitchFamily="34" charset="0"/>
              </a:rPr>
              <a:t> de 2021 </a:t>
            </a:r>
          </a:p>
        </p:txBody>
      </p:sp>
      <p:sp>
        <p:nvSpPr>
          <p:cNvPr id="66" name="Retângulo 24">
            <a:extLst>
              <a:ext uri="{FF2B5EF4-FFF2-40B4-BE49-F238E27FC236}">
                <a16:creationId xmlns:a16="http://schemas.microsoft.com/office/drawing/2014/main" id="{261501E0-4886-1C47-BB30-2A1A77EA885B}"/>
              </a:ext>
            </a:extLst>
          </p:cNvPr>
          <p:cNvSpPr/>
          <p:nvPr/>
        </p:nvSpPr>
        <p:spPr>
          <a:xfrm>
            <a:off x="2596675" y="2478028"/>
            <a:ext cx="7387757" cy="931311"/>
          </a:xfrm>
          <a:prstGeom prst="rect">
            <a:avLst/>
          </a:prstGeom>
          <a:solidFill>
            <a:schemeClr val="bg1">
              <a:alpha val="90019"/>
            </a:schemeClr>
          </a:solidFill>
          <a:ln>
            <a:noFill/>
          </a:ln>
          <a:effectLst>
            <a:outerShdw blurRad="190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0" tIns="0" rIns="0" bIns="0" rtlCol="0" anchor="ctr"/>
          <a:lstStyle/>
          <a:p>
            <a:r>
              <a:rPr lang="en-GB" altLang="en-US" dirty="0">
                <a:solidFill>
                  <a:schemeClr val="tx1"/>
                </a:solidFill>
                <a:latin typeface="Arial Narrow" panose="020B0604020202020204" pitchFamily="34" charset="0"/>
                <a:cs typeface="Arial Narrow" panose="020B0604020202020204" pitchFamily="34" charset="0"/>
              </a:rPr>
              <a:t> </a:t>
            </a:r>
            <a:r>
              <a:rPr lang="pt-BR" altLang="en-US" dirty="0">
                <a:solidFill>
                  <a:schemeClr val="tx1"/>
                </a:solidFill>
                <a:latin typeface="Arial Narrow" panose="020B0604020202020204" pitchFamily="34" charset="0"/>
                <a:cs typeface="Arial Narrow" panose="020B0604020202020204" pitchFamily="34" charset="0"/>
              </a:rPr>
              <a:t>A melhor conferência sobre tecnologia e crescimento de negócios</a:t>
            </a:r>
            <a:endParaRPr lang="en-GB" altLang="en-US" dirty="0">
              <a:solidFill>
                <a:schemeClr val="tx1"/>
              </a:solidFill>
              <a:latin typeface="Arial Narrow" panose="020B0604020202020204" pitchFamily="34" charset="0"/>
              <a:cs typeface="Arial Narrow" panose="020B0604020202020204" pitchFamily="34" charset="0"/>
            </a:endParaRPr>
          </a:p>
          <a:p>
            <a:r>
              <a:rPr lang="en-US" altLang="en-US" b="1" dirty="0">
                <a:solidFill>
                  <a:schemeClr val="tx1"/>
                </a:solidFill>
                <a:latin typeface="Arial Narrow" panose="020B0604020202020204" pitchFamily="34" charset="0"/>
                <a:cs typeface="Arial Narrow" panose="020B0604020202020204" pitchFamily="34" charset="0"/>
              </a:rPr>
              <a:t>  </a:t>
            </a:r>
            <a:r>
              <a:rPr lang="en-US" altLang="en-US" b="1" dirty="0" err="1">
                <a:solidFill>
                  <a:schemeClr val="tx1"/>
                </a:solidFill>
                <a:latin typeface="Arial Narrow" panose="020B0604020202020204" pitchFamily="34" charset="0"/>
                <a:cs typeface="Arial Narrow" panose="020B0604020202020204" pitchFamily="34" charset="0"/>
              </a:rPr>
              <a:t>Ilha</a:t>
            </a:r>
            <a:r>
              <a:rPr lang="en-US" altLang="en-US" b="1" dirty="0">
                <a:solidFill>
                  <a:schemeClr val="tx1"/>
                </a:solidFill>
                <a:latin typeface="Arial Narrow" panose="020B0604020202020204" pitchFamily="34" charset="0"/>
                <a:cs typeface="Arial Narrow" panose="020B0604020202020204" pitchFamily="34" charset="0"/>
              </a:rPr>
              <a:t> da Madeira, 28 a 30 de </a:t>
            </a:r>
            <a:r>
              <a:rPr lang="en-US" altLang="en-US" b="1" dirty="0" err="1">
                <a:solidFill>
                  <a:schemeClr val="tx1"/>
                </a:solidFill>
                <a:latin typeface="Arial Narrow" panose="020B0604020202020204" pitchFamily="34" charset="0"/>
                <a:cs typeface="Arial Narrow" panose="020B0604020202020204" pitchFamily="34" charset="0"/>
              </a:rPr>
              <a:t>Setembro</a:t>
            </a:r>
            <a:r>
              <a:rPr lang="en-US" altLang="en-US" b="1" dirty="0">
                <a:solidFill>
                  <a:schemeClr val="tx1"/>
                </a:solidFill>
                <a:latin typeface="Arial Narrow" panose="020B0604020202020204" pitchFamily="34" charset="0"/>
                <a:cs typeface="Arial Narrow" panose="020B0604020202020204" pitchFamily="34" charset="0"/>
              </a:rPr>
              <a:t> de 2022 </a:t>
            </a:r>
          </a:p>
        </p:txBody>
      </p:sp>
      <p:sp>
        <p:nvSpPr>
          <p:cNvPr id="67" name="Retângulo 24">
            <a:extLst>
              <a:ext uri="{FF2B5EF4-FFF2-40B4-BE49-F238E27FC236}">
                <a16:creationId xmlns:a16="http://schemas.microsoft.com/office/drawing/2014/main" id="{BFBCE652-7CD1-C04D-BEC8-DF079260380B}"/>
              </a:ext>
            </a:extLst>
          </p:cNvPr>
          <p:cNvSpPr/>
          <p:nvPr/>
        </p:nvSpPr>
        <p:spPr>
          <a:xfrm>
            <a:off x="4439816" y="5568068"/>
            <a:ext cx="7560840" cy="931311"/>
          </a:xfrm>
          <a:prstGeom prst="rect">
            <a:avLst/>
          </a:prstGeom>
          <a:solidFill>
            <a:schemeClr val="bg1">
              <a:alpha val="90019"/>
            </a:schemeClr>
          </a:solidFill>
          <a:ln>
            <a:noFill/>
          </a:ln>
          <a:effectLst>
            <a:outerShdw blurRad="190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0" tIns="0" rIns="0" bIns="0" rtlCol="0" anchor="ctr"/>
          <a:lstStyle/>
          <a:p>
            <a:r>
              <a:rPr lang="pt-BR" altLang="en-US" dirty="0">
                <a:solidFill>
                  <a:schemeClr val="tx1"/>
                </a:solidFill>
                <a:latin typeface="Arial Narrow" panose="020B0604020202020204" pitchFamily="34" charset="0"/>
                <a:cs typeface="Arial Narrow" panose="020B0604020202020204" pitchFamily="34" charset="0"/>
              </a:rPr>
              <a:t>Conferência para programadores de software.</a:t>
            </a:r>
          </a:p>
          <a:p>
            <a:r>
              <a:rPr lang="en-US" altLang="en-US" b="1" dirty="0">
                <a:solidFill>
                  <a:schemeClr val="tx1"/>
                </a:solidFill>
                <a:latin typeface="Arial Narrow" panose="020B0604020202020204" pitchFamily="34" charset="0"/>
                <a:cs typeface="Arial Narrow" panose="020B0604020202020204" pitchFamily="34" charset="0"/>
              </a:rPr>
              <a:t>Porto, 21 a 24 de </a:t>
            </a:r>
            <a:r>
              <a:rPr lang="en-US" altLang="en-US" b="1" dirty="0" err="1">
                <a:solidFill>
                  <a:schemeClr val="tx1"/>
                </a:solidFill>
                <a:latin typeface="Arial Narrow" panose="020B0604020202020204" pitchFamily="34" charset="0"/>
                <a:cs typeface="Arial Narrow" panose="020B0604020202020204" pitchFamily="34" charset="0"/>
              </a:rPr>
              <a:t>abril</a:t>
            </a:r>
            <a:r>
              <a:rPr lang="en-US" altLang="en-US" b="1" dirty="0">
                <a:solidFill>
                  <a:schemeClr val="tx1"/>
                </a:solidFill>
                <a:latin typeface="Arial Narrow" panose="020B0604020202020204" pitchFamily="34" charset="0"/>
                <a:cs typeface="Arial Narrow" panose="020B0604020202020204" pitchFamily="34" charset="0"/>
              </a:rPr>
              <a:t> de 2020</a:t>
            </a:r>
          </a:p>
        </p:txBody>
      </p:sp>
      <p:pic>
        <p:nvPicPr>
          <p:cNvPr id="77" name="Picture 2" descr="Image result for landing festival">
            <a:extLst>
              <a:ext uri="{FF2B5EF4-FFF2-40B4-BE49-F238E27FC236}">
                <a16:creationId xmlns:a16="http://schemas.microsoft.com/office/drawing/2014/main" id="{67263BC5-A4A1-E543-8186-4E7D40968CC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1471" r="56242" b="74159"/>
          <a:stretch>
            <a:fillRect/>
          </a:stretch>
        </p:blipFill>
        <p:spPr bwMode="auto">
          <a:xfrm>
            <a:off x="3998077" y="4775682"/>
            <a:ext cx="1514922" cy="489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13" descr="Image result for juliacon">
            <a:extLst>
              <a:ext uri="{FF2B5EF4-FFF2-40B4-BE49-F238E27FC236}">
                <a16:creationId xmlns:a16="http://schemas.microsoft.com/office/drawing/2014/main" id="{5C1A13A7-DF5F-C949-B5A0-EE4D5E10B3C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l="55075" r="23837" b="41928"/>
          <a:stretch>
            <a:fillRect/>
          </a:stretch>
        </p:blipFill>
        <p:spPr bwMode="auto">
          <a:xfrm>
            <a:off x="3503712" y="3501688"/>
            <a:ext cx="971334" cy="822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7">
            <a:extLst>
              <a:ext uri="{FF2B5EF4-FFF2-40B4-BE49-F238E27FC236}">
                <a16:creationId xmlns:a16="http://schemas.microsoft.com/office/drawing/2014/main" id="{353F9DCC-84F3-734E-B5B4-00168D5F3BC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24229" t="28751" r="24959" b="23972"/>
          <a:stretch>
            <a:fillRect/>
          </a:stretch>
        </p:blipFill>
        <p:spPr bwMode="auto">
          <a:xfrm>
            <a:off x="4655840" y="5732891"/>
            <a:ext cx="1292225"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ângulo 4">
            <a:extLst>
              <a:ext uri="{FF2B5EF4-FFF2-40B4-BE49-F238E27FC236}">
                <a16:creationId xmlns:a16="http://schemas.microsoft.com/office/drawing/2014/main" id="{5130EC45-091C-1A6B-7DB6-472B4D3A7C4C}"/>
              </a:ext>
            </a:extLst>
          </p:cNvPr>
          <p:cNvSpPr/>
          <p:nvPr/>
        </p:nvSpPr>
        <p:spPr>
          <a:xfrm>
            <a:off x="2711624" y="2715947"/>
            <a:ext cx="1599315" cy="4698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highlight>
                <a:srgbClr val="000000"/>
              </a:highlight>
            </a:endParaRPr>
          </a:p>
        </p:txBody>
      </p:sp>
      <p:pic>
        <p:nvPicPr>
          <p:cNvPr id="3" name="Imagem 2">
            <a:extLst>
              <a:ext uri="{FF2B5EF4-FFF2-40B4-BE49-F238E27FC236}">
                <a16:creationId xmlns:a16="http://schemas.microsoft.com/office/drawing/2014/main" id="{4DD2FBAA-A799-17AB-89B0-E786BA2DDBB3}"/>
              </a:ext>
            </a:extLst>
          </p:cNvPr>
          <p:cNvPicPr>
            <a:picLocks noChangeAspect="1"/>
          </p:cNvPicPr>
          <p:nvPr/>
        </p:nvPicPr>
        <p:blipFill>
          <a:blip r:embed="rId10"/>
          <a:stretch>
            <a:fillRect/>
          </a:stretch>
        </p:blipFill>
        <p:spPr>
          <a:xfrm>
            <a:off x="2797923" y="2757027"/>
            <a:ext cx="1426715" cy="352449"/>
          </a:xfrm>
          <a:prstGeom prst="rect">
            <a:avLst/>
          </a:prstGeom>
        </p:spPr>
      </p:pic>
    </p:spTree>
    <p:extLst>
      <p:ext uri="{BB962C8B-B14F-4D97-AF65-F5344CB8AC3E}">
        <p14:creationId xmlns:p14="http://schemas.microsoft.com/office/powerpoint/2010/main" val="6666312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E2187-56B3-CE7D-5770-D524D2C8A0F1}"/>
            </a:ext>
          </a:extLst>
        </p:cNvPr>
        <p:cNvGrpSpPr/>
        <p:nvPr/>
      </p:nvGrpSpPr>
      <p:grpSpPr>
        <a:xfrm>
          <a:off x="0" y="0"/>
          <a:ext cx="0" cy="0"/>
          <a:chOff x="0" y="0"/>
          <a:chExt cx="0" cy="0"/>
        </a:xfrm>
      </p:grpSpPr>
      <p:sp>
        <p:nvSpPr>
          <p:cNvPr id="4" name="Retângulo 3">
            <a:extLst>
              <a:ext uri="{FF2B5EF4-FFF2-40B4-BE49-F238E27FC236}">
                <a16:creationId xmlns:a16="http://schemas.microsoft.com/office/drawing/2014/main" id="{A130B7A4-987A-CAE3-A816-354540B6A37A}"/>
              </a:ext>
            </a:extLst>
          </p:cNvPr>
          <p:cNvSpPr/>
          <p:nvPr/>
        </p:nvSpPr>
        <p:spPr>
          <a:xfrm>
            <a:off x="3326512" y="2937881"/>
            <a:ext cx="1671323" cy="6037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16" name="Picture 15" descr="Fan raising hands in concert">
            <a:extLst>
              <a:ext uri="{FF2B5EF4-FFF2-40B4-BE49-F238E27FC236}">
                <a16:creationId xmlns:a16="http://schemas.microsoft.com/office/drawing/2014/main" id="{B729A96F-8617-DD19-DCA4-DF4A962E63FE}"/>
              </a:ext>
            </a:extLst>
          </p:cNvPr>
          <p:cNvPicPr>
            <a:picLocks noChangeAspect="1"/>
          </p:cNvPicPr>
          <p:nvPr/>
        </p:nvPicPr>
        <p:blipFill rotWithShape="1">
          <a:blip r:embed="rId3">
            <a:extLst>
              <a:ext uri="{28A0092B-C50C-407E-A947-70E740481C1C}">
                <a14:useLocalDpi xmlns:a14="http://schemas.microsoft.com/office/drawing/2010/main" val="0"/>
              </a:ext>
            </a:extLst>
          </a:blip>
          <a:srcRect l="8480" t="25255" r="893" b="3539"/>
          <a:stretch/>
        </p:blipFill>
        <p:spPr>
          <a:xfrm>
            <a:off x="2077700" y="1359909"/>
            <a:ext cx="9995238" cy="5205693"/>
          </a:xfrm>
          <a:prstGeom prst="rect">
            <a:avLst/>
          </a:prstGeom>
        </p:spPr>
      </p:pic>
      <p:pic>
        <p:nvPicPr>
          <p:cNvPr id="10" name="Picture 4" descr="https://www.newsinheadlines.com/wp-content/uploads/2018/01/Hybon-Elevators-and-Escalators-139.jpg">
            <a:extLst>
              <a:ext uri="{FF2B5EF4-FFF2-40B4-BE49-F238E27FC236}">
                <a16:creationId xmlns:a16="http://schemas.microsoft.com/office/drawing/2014/main" id="{57C02910-6E7B-14D7-91CE-495B45E74BB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8524" t="25" r="39298" b="2226"/>
          <a:stretch/>
        </p:blipFill>
        <p:spPr bwMode="auto">
          <a:xfrm>
            <a:off x="0" y="1749"/>
            <a:ext cx="1127125" cy="685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04B48B6D-F95C-41B4-D3EB-1F267094F5E0}"/>
              </a:ext>
            </a:extLst>
          </p:cNvPr>
          <p:cNvPicPr>
            <a:picLocks noChangeAspect="1"/>
          </p:cNvPicPr>
          <p:nvPr/>
        </p:nvPicPr>
        <p:blipFill>
          <a:blip r:embed="rId5"/>
          <a:stretch>
            <a:fillRect/>
          </a:stretch>
        </p:blipFill>
        <p:spPr>
          <a:xfrm>
            <a:off x="193904" y="260350"/>
            <a:ext cx="739317" cy="720000"/>
          </a:xfrm>
          <a:prstGeom prst="rect">
            <a:avLst/>
          </a:prstGeom>
        </p:spPr>
      </p:pic>
      <p:sp>
        <p:nvSpPr>
          <p:cNvPr id="19" name="Rectangle 18">
            <a:extLst>
              <a:ext uri="{FF2B5EF4-FFF2-40B4-BE49-F238E27FC236}">
                <a16:creationId xmlns:a16="http://schemas.microsoft.com/office/drawing/2014/main" id="{C592763A-8191-7BA0-D392-BCC6BBC958B2}"/>
              </a:ext>
            </a:extLst>
          </p:cNvPr>
          <p:cNvSpPr/>
          <p:nvPr/>
        </p:nvSpPr>
        <p:spPr>
          <a:xfrm>
            <a:off x="2077700" y="260648"/>
            <a:ext cx="10093818" cy="931311"/>
          </a:xfrm>
          <a:prstGeom prst="rect">
            <a:avLst/>
          </a:prstGeom>
        </p:spPr>
        <p:txBody>
          <a:bodyPr wrap="square" lIns="0" tIns="0" rIns="0" bIns="0">
            <a:noAutofit/>
          </a:bodyPr>
          <a:lstStyle/>
          <a:p>
            <a:r>
              <a:rPr lang="en-US" sz="4000" dirty="0">
                <a:solidFill>
                  <a:srgbClr val="00A5DF"/>
                </a:solidFill>
                <a:latin typeface="Arial Narrow" panose="020B0604020202020204" pitchFamily="34" charset="0"/>
                <a:cs typeface="Arial Narrow" panose="020B0604020202020204" pitchFamily="34" charset="0"/>
              </a:rPr>
              <a:t>ECOSSISTEMA </a:t>
            </a:r>
            <a:r>
              <a:rPr lang="en-US" sz="4000" b="1" dirty="0">
                <a:solidFill>
                  <a:srgbClr val="00A5DF"/>
                </a:solidFill>
                <a:latin typeface="Arial Narrow" panose="020B0604020202020204" pitchFamily="34" charset="0"/>
                <a:cs typeface="Arial Narrow" panose="020B0604020202020204" pitchFamily="34" charset="0"/>
              </a:rPr>
              <a:t>DE STARTUPS</a:t>
            </a:r>
          </a:p>
          <a:p>
            <a:r>
              <a:rPr lang="en-US" sz="2400" b="1" dirty="0">
                <a:solidFill>
                  <a:srgbClr val="00A5DF"/>
                </a:solidFill>
                <a:latin typeface="Arial Narrow" panose="020B0604020202020204" pitchFamily="34" charset="0"/>
                <a:cs typeface="Arial Narrow" panose="020B0604020202020204" pitchFamily="34" charset="0"/>
              </a:rPr>
              <a:t>EVENTOS TECH </a:t>
            </a:r>
            <a:r>
              <a:rPr lang="en-US" sz="2400" dirty="0">
                <a:latin typeface="Arial Narrow" panose="020B0604020202020204" pitchFamily="34" charset="0"/>
                <a:cs typeface="Arial Narrow" panose="020B0604020202020204" pitchFamily="34" charset="0"/>
              </a:rPr>
              <a:t>2024 </a:t>
            </a:r>
          </a:p>
          <a:p>
            <a:endParaRPr lang="en-US" sz="500" b="1" dirty="0">
              <a:solidFill>
                <a:srgbClr val="00A5DF"/>
              </a:solidFill>
              <a:latin typeface="Arial Narrow" panose="020B0604020202020204" pitchFamily="34" charset="0"/>
              <a:cs typeface="Arial Narrow" panose="020B0604020202020204" pitchFamily="34" charset="0"/>
            </a:endParaRPr>
          </a:p>
          <a:p>
            <a:endParaRPr lang="en-US" sz="2000" dirty="0">
              <a:latin typeface="Arial Narrow" panose="020B0604020202020204" pitchFamily="34" charset="0"/>
              <a:cs typeface="Arial Narrow" panose="020B0604020202020204" pitchFamily="34" charset="0"/>
            </a:endParaRPr>
          </a:p>
        </p:txBody>
      </p:sp>
      <p:sp>
        <p:nvSpPr>
          <p:cNvPr id="41" name="Retângulo 24">
            <a:extLst>
              <a:ext uri="{FF2B5EF4-FFF2-40B4-BE49-F238E27FC236}">
                <a16:creationId xmlns:a16="http://schemas.microsoft.com/office/drawing/2014/main" id="{687B398B-F9C2-855F-9CAE-3428F7DCC739}"/>
              </a:ext>
            </a:extLst>
          </p:cNvPr>
          <p:cNvSpPr/>
          <p:nvPr/>
        </p:nvSpPr>
        <p:spPr>
          <a:xfrm>
            <a:off x="2495600" y="1633593"/>
            <a:ext cx="6982702" cy="931311"/>
          </a:xfrm>
          <a:prstGeom prst="rect">
            <a:avLst/>
          </a:prstGeom>
          <a:solidFill>
            <a:schemeClr val="bg1">
              <a:alpha val="90019"/>
            </a:schemeClr>
          </a:solidFill>
          <a:ln>
            <a:noFill/>
          </a:ln>
          <a:effectLst>
            <a:outerShdw blurRad="190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0" tIns="0" rIns="0" bIns="0" rtlCol="0" anchor="ctr"/>
          <a:lstStyle/>
          <a:p>
            <a:pPr>
              <a:lnSpc>
                <a:spcPct val="90000"/>
              </a:lnSpc>
              <a:spcBef>
                <a:spcPts val="600"/>
              </a:spcBef>
              <a:defRPr/>
            </a:pPr>
            <a:r>
              <a:rPr lang="pt-BR" altLang="en-US" dirty="0">
                <a:solidFill>
                  <a:schemeClr val="tx1"/>
                </a:solidFill>
                <a:latin typeface="Arial Narrow" panose="020B0604020202020204" pitchFamily="34" charset="0"/>
                <a:cs typeface="Arial Narrow" panose="020B0604020202020204" pitchFamily="34" charset="0"/>
              </a:rPr>
              <a:t>A maior conferência tecnológica do mundo, e o maior evento tecnológico da Europa, realiza-se todos os anos em Lisboa</a:t>
            </a:r>
            <a:r>
              <a:rPr lang="en-GB" altLang="en-US" dirty="0">
                <a:solidFill>
                  <a:schemeClr val="tx1"/>
                </a:solidFill>
                <a:latin typeface="Arial Narrow" panose="020B0604020202020204" pitchFamily="34" charset="0"/>
                <a:cs typeface="Arial Narrow" panose="020B0604020202020204" pitchFamily="34" charset="0"/>
              </a:rPr>
              <a:t>.</a:t>
            </a:r>
          </a:p>
          <a:p>
            <a:pPr>
              <a:lnSpc>
                <a:spcPct val="90000"/>
              </a:lnSpc>
              <a:spcBef>
                <a:spcPts val="600"/>
              </a:spcBef>
              <a:defRPr/>
            </a:pPr>
            <a:r>
              <a:rPr lang="en-US" altLang="en-US" sz="1600" b="1" dirty="0">
                <a:solidFill>
                  <a:schemeClr val="tx1"/>
                </a:solidFill>
                <a:latin typeface="Arial Narrow" panose="020B0604020202020204" pitchFamily="34" charset="0"/>
                <a:cs typeface="Arial Narrow" panose="020B0604020202020204" pitchFamily="34" charset="0"/>
              </a:rPr>
              <a:t>Lisboa, 11 a 14 de </a:t>
            </a:r>
            <a:r>
              <a:rPr lang="en-US" altLang="en-US" sz="1600" b="1" dirty="0" err="1">
                <a:solidFill>
                  <a:schemeClr val="tx1"/>
                </a:solidFill>
                <a:latin typeface="Arial Narrow" panose="020B0604020202020204" pitchFamily="34" charset="0"/>
                <a:cs typeface="Arial Narrow" panose="020B0604020202020204" pitchFamily="34" charset="0"/>
              </a:rPr>
              <a:t>novembro</a:t>
            </a:r>
            <a:r>
              <a:rPr lang="en-US" altLang="en-US" sz="1600" b="1" dirty="0">
                <a:solidFill>
                  <a:schemeClr val="tx1"/>
                </a:solidFill>
                <a:latin typeface="Arial Narrow" panose="020B0604020202020204" pitchFamily="34" charset="0"/>
                <a:cs typeface="Arial Narrow" panose="020B0604020202020204" pitchFamily="34" charset="0"/>
              </a:rPr>
              <a:t> de 2024</a:t>
            </a:r>
          </a:p>
        </p:txBody>
      </p:sp>
      <p:pic>
        <p:nvPicPr>
          <p:cNvPr id="43" name="Picture 4" descr="Resultado de imagem para webs summit logo">
            <a:extLst>
              <a:ext uri="{FF2B5EF4-FFF2-40B4-BE49-F238E27FC236}">
                <a16:creationId xmlns:a16="http://schemas.microsoft.com/office/drawing/2014/main" id="{3CD4D7CC-DC22-49D1-1D2F-2DFA790141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3698" y="1738304"/>
            <a:ext cx="12128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Retângulo 24">
            <a:extLst>
              <a:ext uri="{FF2B5EF4-FFF2-40B4-BE49-F238E27FC236}">
                <a16:creationId xmlns:a16="http://schemas.microsoft.com/office/drawing/2014/main" id="{1AD860A5-2818-E53C-1CB4-7B662EC54986}"/>
              </a:ext>
            </a:extLst>
          </p:cNvPr>
          <p:cNvSpPr/>
          <p:nvPr/>
        </p:nvSpPr>
        <p:spPr>
          <a:xfrm>
            <a:off x="4943872" y="5233993"/>
            <a:ext cx="6696744" cy="931311"/>
          </a:xfrm>
          <a:prstGeom prst="rect">
            <a:avLst/>
          </a:prstGeom>
          <a:solidFill>
            <a:schemeClr val="bg1">
              <a:alpha val="90019"/>
            </a:schemeClr>
          </a:solidFill>
          <a:ln>
            <a:noFill/>
          </a:ln>
          <a:effectLst>
            <a:outerShdw blurRad="190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0" tIns="0" rIns="0" bIns="0" rtlCol="0" anchor="ctr"/>
          <a:lstStyle/>
          <a:p>
            <a:r>
              <a:rPr lang="en-US" altLang="en-US" dirty="0">
                <a:solidFill>
                  <a:schemeClr val="tx1"/>
                </a:solidFill>
                <a:latin typeface="Arial Narrow" panose="020B0604020202020204" pitchFamily="34" charset="0"/>
                <a:cs typeface="Arial Narrow" panose="020B0604020202020204" pitchFamily="34" charset="0"/>
              </a:rPr>
              <a:t>Portugal Tech Week – festival de </a:t>
            </a:r>
            <a:r>
              <a:rPr lang="en-US" altLang="en-US" dirty="0" err="1">
                <a:solidFill>
                  <a:schemeClr val="tx1"/>
                </a:solidFill>
                <a:latin typeface="Arial Narrow" panose="020B0604020202020204" pitchFamily="34" charset="0"/>
                <a:cs typeface="Arial Narrow" panose="020B0604020202020204" pitchFamily="34" charset="0"/>
              </a:rPr>
              <a:t>inovação</a:t>
            </a:r>
            <a:r>
              <a:rPr lang="en-US" altLang="en-US" dirty="0">
                <a:solidFill>
                  <a:schemeClr val="tx1"/>
                </a:solidFill>
                <a:latin typeface="Arial Narrow" panose="020B0604020202020204" pitchFamily="34" charset="0"/>
                <a:cs typeface="Arial Narrow" panose="020B0604020202020204" pitchFamily="34" charset="0"/>
              </a:rPr>
              <a:t> </a:t>
            </a:r>
            <a:r>
              <a:rPr lang="en-US" altLang="en-US" dirty="0" err="1">
                <a:solidFill>
                  <a:schemeClr val="tx1"/>
                </a:solidFill>
                <a:latin typeface="Arial Narrow" panose="020B0604020202020204" pitchFamily="34" charset="0"/>
                <a:cs typeface="Arial Narrow" panose="020B0604020202020204" pitchFamily="34" charset="0"/>
              </a:rPr>
              <a:t>descentralizado</a:t>
            </a:r>
            <a:r>
              <a:rPr lang="en-US" altLang="en-US" dirty="0">
                <a:solidFill>
                  <a:schemeClr val="tx1"/>
                </a:solidFill>
                <a:latin typeface="Arial Narrow" panose="020B0604020202020204" pitchFamily="34" charset="0"/>
                <a:cs typeface="Arial Narrow" panose="020B0604020202020204" pitchFamily="34" charset="0"/>
              </a:rPr>
              <a:t>.</a:t>
            </a:r>
          </a:p>
          <a:p>
            <a:r>
              <a:rPr lang="en-US" altLang="en-US" sz="1600" b="1" dirty="0">
                <a:solidFill>
                  <a:schemeClr val="tx1"/>
                </a:solidFill>
                <a:latin typeface="Arial Narrow" panose="020B0604020202020204" pitchFamily="34" charset="0"/>
              </a:rPr>
              <a:t>10 </a:t>
            </a:r>
            <a:r>
              <a:rPr lang="en-US" altLang="en-US" sz="1600" b="1" dirty="0" err="1">
                <a:solidFill>
                  <a:schemeClr val="tx1"/>
                </a:solidFill>
                <a:latin typeface="Arial Narrow" panose="020B0604020202020204" pitchFamily="34" charset="0"/>
              </a:rPr>
              <a:t>cidades</a:t>
            </a:r>
            <a:r>
              <a:rPr lang="en-US" altLang="en-US" sz="1600" b="1" dirty="0">
                <a:solidFill>
                  <a:schemeClr val="tx1"/>
                </a:solidFill>
                <a:latin typeface="Arial Narrow" panose="020B0604020202020204" pitchFamily="34" charset="0"/>
              </a:rPr>
              <a:t>, 8 a 18 de </a:t>
            </a:r>
            <a:r>
              <a:rPr lang="en-US" altLang="en-US" sz="1600" b="1" dirty="0" err="1">
                <a:solidFill>
                  <a:schemeClr val="tx1"/>
                </a:solidFill>
                <a:latin typeface="Arial Narrow" panose="020B0604020202020204" pitchFamily="34" charset="0"/>
              </a:rPr>
              <a:t>novembro</a:t>
            </a:r>
            <a:r>
              <a:rPr lang="en-US" altLang="en-US" sz="1600" b="1" dirty="0">
                <a:solidFill>
                  <a:schemeClr val="tx1"/>
                </a:solidFill>
                <a:latin typeface="Arial Narrow" panose="020B0604020202020204" pitchFamily="34" charset="0"/>
              </a:rPr>
              <a:t> de 2024 </a:t>
            </a:r>
          </a:p>
        </p:txBody>
      </p:sp>
      <p:sp>
        <p:nvSpPr>
          <p:cNvPr id="65" name="Retângulo 24">
            <a:extLst>
              <a:ext uri="{FF2B5EF4-FFF2-40B4-BE49-F238E27FC236}">
                <a16:creationId xmlns:a16="http://schemas.microsoft.com/office/drawing/2014/main" id="{AC51901A-F128-1DF0-3D96-CFC6177B393B}"/>
              </a:ext>
            </a:extLst>
          </p:cNvPr>
          <p:cNvSpPr/>
          <p:nvPr/>
        </p:nvSpPr>
        <p:spPr>
          <a:xfrm>
            <a:off x="4079776" y="4009857"/>
            <a:ext cx="6768752" cy="931311"/>
          </a:xfrm>
          <a:prstGeom prst="rect">
            <a:avLst/>
          </a:prstGeom>
          <a:solidFill>
            <a:schemeClr val="bg1">
              <a:alpha val="90019"/>
            </a:schemeClr>
          </a:solidFill>
          <a:ln>
            <a:noFill/>
          </a:ln>
          <a:effectLst>
            <a:outerShdw blurRad="190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0" tIns="0" rIns="0" bIns="0" rtlCol="0" anchor="ctr"/>
          <a:lstStyle/>
          <a:p>
            <a:r>
              <a:rPr lang="en-US" altLang="en-US" dirty="0">
                <a:solidFill>
                  <a:schemeClr val="tx1"/>
                </a:solidFill>
                <a:latin typeface="Arial Narrow" panose="020B0604020202020204" pitchFamily="34" charset="0"/>
                <a:cs typeface="Arial Narrow" panose="020B0604020202020204" pitchFamily="34" charset="0"/>
              </a:rPr>
              <a:t>E</a:t>
            </a:r>
            <a:r>
              <a:rPr lang="en-GB" altLang="en-US" dirty="0" err="1">
                <a:solidFill>
                  <a:schemeClr val="tx1"/>
                </a:solidFill>
                <a:latin typeface="Arial Narrow" panose="020B0604020202020204" pitchFamily="34" charset="0"/>
                <a:cs typeface="Arial Narrow" panose="020B0604020202020204" pitchFamily="34" charset="0"/>
              </a:rPr>
              <a:t>vento</a:t>
            </a:r>
            <a:r>
              <a:rPr lang="en-GB" altLang="en-US" dirty="0">
                <a:solidFill>
                  <a:schemeClr val="tx1"/>
                </a:solidFill>
                <a:latin typeface="Arial Narrow" panose="020B0604020202020204" pitchFamily="34" charset="0"/>
                <a:cs typeface="Arial Narrow" panose="020B0604020202020204" pitchFamily="34" charset="0"/>
              </a:rPr>
              <a:t> para </a:t>
            </a:r>
            <a:r>
              <a:rPr lang="en-GB" altLang="en-US" dirty="0" err="1">
                <a:solidFill>
                  <a:schemeClr val="tx1"/>
                </a:solidFill>
                <a:latin typeface="Arial Narrow" panose="020B0604020202020204" pitchFamily="34" charset="0"/>
                <a:cs typeface="Arial Narrow" panose="020B0604020202020204" pitchFamily="34" charset="0"/>
              </a:rPr>
              <a:t>capitais</a:t>
            </a:r>
            <a:r>
              <a:rPr lang="en-GB" altLang="en-US" dirty="0">
                <a:solidFill>
                  <a:schemeClr val="tx1"/>
                </a:solidFill>
                <a:latin typeface="Arial Narrow" panose="020B0604020202020204" pitchFamily="34" charset="0"/>
                <a:cs typeface="Arial Narrow" panose="020B0604020202020204" pitchFamily="34" charset="0"/>
              </a:rPr>
              <a:t> de </a:t>
            </a:r>
            <a:r>
              <a:rPr lang="en-GB" altLang="en-US" dirty="0" err="1">
                <a:solidFill>
                  <a:schemeClr val="tx1"/>
                </a:solidFill>
                <a:latin typeface="Arial Narrow" panose="020B0604020202020204" pitchFamily="34" charset="0"/>
                <a:cs typeface="Arial Narrow" panose="020B0604020202020204" pitchFamily="34" charset="0"/>
              </a:rPr>
              <a:t>risco</a:t>
            </a:r>
            <a:r>
              <a:rPr lang="en-GB" altLang="en-US" dirty="0">
                <a:solidFill>
                  <a:schemeClr val="tx1"/>
                </a:solidFill>
                <a:latin typeface="Arial Narrow" panose="020B0604020202020204" pitchFamily="34" charset="0"/>
                <a:cs typeface="Arial Narrow" panose="020B0604020202020204" pitchFamily="34" charset="0"/>
              </a:rPr>
              <a:t>, </a:t>
            </a:r>
            <a:r>
              <a:rPr lang="en-GB" altLang="en-US" dirty="0" err="1">
                <a:solidFill>
                  <a:schemeClr val="tx1"/>
                </a:solidFill>
                <a:latin typeface="Arial Narrow" panose="020B0604020202020204" pitchFamily="34" charset="0"/>
                <a:cs typeface="Arial Narrow" panose="020B0604020202020204" pitchFamily="34" charset="0"/>
              </a:rPr>
              <a:t>inovação</a:t>
            </a:r>
            <a:r>
              <a:rPr lang="en-GB" altLang="en-US" dirty="0">
                <a:solidFill>
                  <a:schemeClr val="tx1"/>
                </a:solidFill>
                <a:latin typeface="Arial Narrow" panose="020B0604020202020204" pitchFamily="34" charset="0"/>
                <a:cs typeface="Arial Narrow" panose="020B0604020202020204" pitchFamily="34" charset="0"/>
              </a:rPr>
              <a:t>, </a:t>
            </a:r>
            <a:r>
              <a:rPr lang="en-GB" altLang="en-US" dirty="0" err="1">
                <a:solidFill>
                  <a:schemeClr val="tx1"/>
                </a:solidFill>
                <a:latin typeface="Arial Narrow" panose="020B0604020202020204" pitchFamily="34" charset="0"/>
                <a:cs typeface="Arial Narrow" panose="020B0604020202020204" pitchFamily="34" charset="0"/>
              </a:rPr>
              <a:t>empreendedorismo</a:t>
            </a:r>
            <a:r>
              <a:rPr lang="en-GB" altLang="en-US" dirty="0">
                <a:solidFill>
                  <a:schemeClr val="tx1"/>
                </a:solidFill>
                <a:latin typeface="Arial Narrow" panose="020B0604020202020204" pitchFamily="34" charset="0"/>
                <a:cs typeface="Arial Narrow" panose="020B0604020202020204" pitchFamily="34" charset="0"/>
              </a:rPr>
              <a:t> e </a:t>
            </a:r>
            <a:r>
              <a:rPr lang="en-GB" altLang="en-US" dirty="0" err="1">
                <a:solidFill>
                  <a:schemeClr val="tx1"/>
                </a:solidFill>
                <a:latin typeface="Arial Narrow" panose="020B0604020202020204" pitchFamily="34" charset="0"/>
                <a:cs typeface="Arial Narrow" panose="020B0604020202020204" pitchFamily="34" charset="0"/>
              </a:rPr>
              <a:t>transferência</a:t>
            </a:r>
            <a:r>
              <a:rPr lang="en-GB" altLang="en-US" dirty="0">
                <a:solidFill>
                  <a:schemeClr val="tx1"/>
                </a:solidFill>
                <a:latin typeface="Arial Narrow" panose="020B0604020202020204" pitchFamily="34" charset="0"/>
                <a:cs typeface="Arial Narrow" panose="020B0604020202020204" pitchFamily="34" charset="0"/>
              </a:rPr>
              <a:t> de </a:t>
            </a:r>
            <a:r>
              <a:rPr lang="en-GB" altLang="en-US" dirty="0" err="1">
                <a:solidFill>
                  <a:schemeClr val="tx1"/>
                </a:solidFill>
                <a:latin typeface="Arial Narrow" panose="020B0604020202020204" pitchFamily="34" charset="0"/>
                <a:cs typeface="Arial Narrow" panose="020B0604020202020204" pitchFamily="34" charset="0"/>
              </a:rPr>
              <a:t>tecnologia</a:t>
            </a:r>
            <a:r>
              <a:rPr lang="en-GB" altLang="en-US" dirty="0">
                <a:solidFill>
                  <a:schemeClr val="tx1"/>
                </a:solidFill>
                <a:latin typeface="Arial Narrow" panose="020B0604020202020204" pitchFamily="34" charset="0"/>
                <a:cs typeface="Arial Narrow" panose="020B0604020202020204" pitchFamily="34" charset="0"/>
              </a:rPr>
              <a:t>.</a:t>
            </a:r>
            <a:endParaRPr lang="en-US" altLang="en-US" dirty="0">
              <a:solidFill>
                <a:schemeClr val="tx1"/>
              </a:solidFill>
              <a:latin typeface="Arial Narrow" panose="020B0604020202020204" pitchFamily="34" charset="0"/>
              <a:cs typeface="Arial Narrow" panose="020B0604020202020204" pitchFamily="34" charset="0"/>
            </a:endParaRPr>
          </a:p>
          <a:p>
            <a:r>
              <a:rPr lang="en-US" altLang="en-US" sz="1600" b="1" dirty="0">
                <a:solidFill>
                  <a:schemeClr val="tx1"/>
                </a:solidFill>
                <a:latin typeface="Arial Narrow" panose="020B0604020202020204" pitchFamily="34" charset="0"/>
              </a:rPr>
              <a:t>Coimbra, 10 de </a:t>
            </a:r>
            <a:r>
              <a:rPr lang="en-US" altLang="en-US" sz="1600" b="1" dirty="0" err="1">
                <a:solidFill>
                  <a:schemeClr val="tx1"/>
                </a:solidFill>
                <a:latin typeface="Arial Narrow" panose="020B0604020202020204" pitchFamily="34" charset="0"/>
              </a:rPr>
              <a:t>maio</a:t>
            </a:r>
            <a:r>
              <a:rPr lang="en-US" altLang="en-US" sz="1600" b="1" dirty="0">
                <a:solidFill>
                  <a:schemeClr val="tx1"/>
                </a:solidFill>
                <a:latin typeface="Arial Narrow" panose="020B0604020202020204" pitchFamily="34" charset="0"/>
              </a:rPr>
              <a:t> de 2024 </a:t>
            </a:r>
          </a:p>
        </p:txBody>
      </p:sp>
      <p:sp>
        <p:nvSpPr>
          <p:cNvPr id="66" name="Retângulo 24">
            <a:extLst>
              <a:ext uri="{FF2B5EF4-FFF2-40B4-BE49-F238E27FC236}">
                <a16:creationId xmlns:a16="http://schemas.microsoft.com/office/drawing/2014/main" id="{A2609559-F305-C458-D3E8-52338B0DA7C6}"/>
              </a:ext>
            </a:extLst>
          </p:cNvPr>
          <p:cNvSpPr/>
          <p:nvPr/>
        </p:nvSpPr>
        <p:spPr>
          <a:xfrm>
            <a:off x="3287688" y="2785721"/>
            <a:ext cx="6696744" cy="931311"/>
          </a:xfrm>
          <a:prstGeom prst="rect">
            <a:avLst/>
          </a:prstGeom>
          <a:solidFill>
            <a:schemeClr val="bg1">
              <a:alpha val="90019"/>
            </a:schemeClr>
          </a:solidFill>
          <a:ln>
            <a:noFill/>
          </a:ln>
          <a:effectLst>
            <a:outerShdw blurRad="190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0" tIns="0" rIns="0" bIns="0" rtlCol="0" anchor="ctr"/>
          <a:lstStyle/>
          <a:p>
            <a:r>
              <a:rPr lang="en-GB" altLang="en-US" dirty="0">
                <a:solidFill>
                  <a:schemeClr val="tx1"/>
                </a:solidFill>
                <a:latin typeface="Arial Narrow" panose="020B0604020202020204" pitchFamily="34" charset="0"/>
                <a:cs typeface="Arial Narrow" panose="020B0604020202020204" pitchFamily="34" charset="0"/>
              </a:rPr>
              <a:t> </a:t>
            </a:r>
            <a:r>
              <a:rPr lang="en-GB" altLang="en-US" dirty="0" err="1">
                <a:solidFill>
                  <a:schemeClr val="tx1"/>
                </a:solidFill>
                <a:latin typeface="Arial Narrow" panose="020B0604020202020204" pitchFamily="34" charset="0"/>
                <a:cs typeface="Arial Narrow" panose="020B0604020202020204" pitchFamily="34" charset="0"/>
              </a:rPr>
              <a:t>Evento</a:t>
            </a:r>
            <a:r>
              <a:rPr lang="en-GB" altLang="en-US" dirty="0">
                <a:solidFill>
                  <a:schemeClr val="tx1"/>
                </a:solidFill>
                <a:latin typeface="Arial Narrow" panose="020B0604020202020204" pitchFamily="34" charset="0"/>
                <a:cs typeface="Arial Narrow" panose="020B0604020202020204" pitchFamily="34" charset="0"/>
              </a:rPr>
              <a:t> de matching entre Startups e </a:t>
            </a:r>
            <a:r>
              <a:rPr lang="en-GB" altLang="en-US" dirty="0" err="1">
                <a:solidFill>
                  <a:schemeClr val="tx1"/>
                </a:solidFill>
                <a:latin typeface="Arial Narrow" panose="020B0604020202020204" pitchFamily="34" charset="0"/>
                <a:cs typeface="Arial Narrow" panose="020B0604020202020204" pitchFamily="34" charset="0"/>
              </a:rPr>
              <a:t>Investimento</a:t>
            </a:r>
            <a:r>
              <a:rPr lang="en-GB" altLang="en-US" dirty="0">
                <a:solidFill>
                  <a:schemeClr val="tx1"/>
                </a:solidFill>
                <a:latin typeface="Arial Narrow" panose="020B0604020202020204" pitchFamily="34" charset="0"/>
                <a:cs typeface="Arial Narrow" panose="020B0604020202020204" pitchFamily="34" charset="0"/>
              </a:rPr>
              <a:t>.</a:t>
            </a:r>
          </a:p>
          <a:p>
            <a:r>
              <a:rPr lang="en-US" altLang="en-US" b="1" dirty="0">
                <a:solidFill>
                  <a:schemeClr val="tx1"/>
                </a:solidFill>
                <a:latin typeface="Arial Narrow" panose="020B0604020202020204" pitchFamily="34" charset="0"/>
                <a:cs typeface="Arial Narrow" panose="020B0604020202020204" pitchFamily="34" charset="0"/>
              </a:rPr>
              <a:t>  </a:t>
            </a:r>
            <a:r>
              <a:rPr lang="en-US" altLang="en-US" sz="1600" b="1" dirty="0">
                <a:solidFill>
                  <a:schemeClr val="tx1"/>
                </a:solidFill>
                <a:latin typeface="Arial Narrow" panose="020B0604020202020204" pitchFamily="34" charset="0"/>
              </a:rPr>
              <a:t>Porto, 2 a 4 de </a:t>
            </a:r>
            <a:r>
              <a:rPr lang="en-US" altLang="en-US" sz="1600" b="1" dirty="0" err="1">
                <a:solidFill>
                  <a:schemeClr val="tx1"/>
                </a:solidFill>
                <a:latin typeface="Arial Narrow" panose="020B0604020202020204" pitchFamily="34" charset="0"/>
              </a:rPr>
              <a:t>maio</a:t>
            </a:r>
            <a:r>
              <a:rPr lang="en-US" altLang="en-US" sz="1600" b="1" dirty="0">
                <a:solidFill>
                  <a:schemeClr val="tx1"/>
                </a:solidFill>
                <a:latin typeface="Arial Narrow" panose="020B0604020202020204" pitchFamily="34" charset="0"/>
              </a:rPr>
              <a:t> de 2024 </a:t>
            </a:r>
          </a:p>
        </p:txBody>
      </p:sp>
      <p:pic>
        <p:nvPicPr>
          <p:cNvPr id="2" name="Imagem 1" descr="Uma imagem com texto, captura de ecrã, software, Ícone de computador&#10;&#10;Descrição gerada automaticamente">
            <a:extLst>
              <a:ext uri="{FF2B5EF4-FFF2-40B4-BE49-F238E27FC236}">
                <a16:creationId xmlns:a16="http://schemas.microsoft.com/office/drawing/2014/main" id="{40296235-F4EF-8EE7-1F23-D0C41FB3AB8D}"/>
              </a:ext>
            </a:extLst>
          </p:cNvPr>
          <p:cNvPicPr>
            <a:picLocks noChangeAspect="1"/>
          </p:cNvPicPr>
          <p:nvPr/>
        </p:nvPicPr>
        <p:blipFill rotWithShape="1">
          <a:blip r:embed="rId7"/>
          <a:srcRect l="1311" t="23917" r="79518" b="67189"/>
          <a:stretch/>
        </p:blipFill>
        <p:spPr bwMode="auto">
          <a:xfrm>
            <a:off x="3433627" y="2975645"/>
            <a:ext cx="1539871" cy="401008"/>
          </a:xfrm>
          <a:prstGeom prst="rect">
            <a:avLst/>
          </a:prstGeom>
          <a:ln>
            <a:noFill/>
          </a:ln>
          <a:extLst>
            <a:ext uri="{53640926-AAD7-44D8-BBD7-CCE9431645EC}">
              <a14:shadowObscured xmlns:a14="http://schemas.microsoft.com/office/drawing/2010/main"/>
            </a:ext>
          </a:extLst>
        </p:spPr>
      </p:pic>
      <p:pic>
        <p:nvPicPr>
          <p:cNvPr id="6" name="Imagem 5" descr="Uma imagem com texto, eletrónica, captura de ecrã, software&#10;&#10;Descrição gerada automaticamente">
            <a:extLst>
              <a:ext uri="{FF2B5EF4-FFF2-40B4-BE49-F238E27FC236}">
                <a16:creationId xmlns:a16="http://schemas.microsoft.com/office/drawing/2014/main" id="{2089BC8B-C42E-AAA8-26C5-78801AE5DBA0}"/>
              </a:ext>
            </a:extLst>
          </p:cNvPr>
          <p:cNvPicPr>
            <a:picLocks noChangeAspect="1"/>
          </p:cNvPicPr>
          <p:nvPr/>
        </p:nvPicPr>
        <p:blipFill rotWithShape="1">
          <a:blip r:embed="rId8"/>
          <a:srcRect l="22988" t="27093" r="52716" b="48138"/>
          <a:stretch/>
        </p:blipFill>
        <p:spPr bwMode="auto">
          <a:xfrm>
            <a:off x="4216799" y="4101099"/>
            <a:ext cx="1290747" cy="739926"/>
          </a:xfrm>
          <a:prstGeom prst="rect">
            <a:avLst/>
          </a:prstGeom>
          <a:ln>
            <a:noFill/>
          </a:ln>
          <a:extLst>
            <a:ext uri="{53640926-AAD7-44D8-BBD7-CCE9431645EC}">
              <a14:shadowObscured xmlns:a14="http://schemas.microsoft.com/office/drawing/2010/main"/>
            </a:ext>
          </a:extLst>
        </p:spPr>
      </p:pic>
      <p:pic>
        <p:nvPicPr>
          <p:cNvPr id="7" name="Imagem 6" descr="Uma imagem com texto, captura de ecrã, software, Software de multimédia&#10;&#10;Descrição gerada automaticamente">
            <a:extLst>
              <a:ext uri="{FF2B5EF4-FFF2-40B4-BE49-F238E27FC236}">
                <a16:creationId xmlns:a16="http://schemas.microsoft.com/office/drawing/2014/main" id="{FB9082BE-B336-9157-B79A-5265416F504D}"/>
              </a:ext>
            </a:extLst>
          </p:cNvPr>
          <p:cNvPicPr>
            <a:picLocks noChangeAspect="1"/>
          </p:cNvPicPr>
          <p:nvPr/>
        </p:nvPicPr>
        <p:blipFill rotWithShape="1">
          <a:blip r:embed="rId9"/>
          <a:srcRect l="835" t="15873" r="89389" b="73739"/>
          <a:stretch/>
        </p:blipFill>
        <p:spPr bwMode="auto">
          <a:xfrm>
            <a:off x="5061192" y="5332793"/>
            <a:ext cx="1083685" cy="6477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594406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ttps://www.newsinheadlines.com/wp-content/uploads/2018/01/Hybon-Elevators-and-Escalators-139.jpg">
            <a:extLst>
              <a:ext uri="{FF2B5EF4-FFF2-40B4-BE49-F238E27FC236}">
                <a16:creationId xmlns:a16="http://schemas.microsoft.com/office/drawing/2014/main" id="{03CD10C0-9372-BF41-A1A6-E7D7264DD4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524" t="25" r="39298" b="2226"/>
          <a:stretch/>
        </p:blipFill>
        <p:spPr bwMode="auto">
          <a:xfrm>
            <a:off x="0" y="1749"/>
            <a:ext cx="1127125" cy="685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077FD2E8-F335-CD43-946C-33E90B9B1755}"/>
              </a:ext>
            </a:extLst>
          </p:cNvPr>
          <p:cNvPicPr>
            <a:picLocks noChangeAspect="1"/>
          </p:cNvPicPr>
          <p:nvPr/>
        </p:nvPicPr>
        <p:blipFill>
          <a:blip r:embed="rId4"/>
          <a:stretch>
            <a:fillRect/>
          </a:stretch>
        </p:blipFill>
        <p:spPr>
          <a:xfrm>
            <a:off x="193904" y="260350"/>
            <a:ext cx="739317" cy="720000"/>
          </a:xfrm>
          <a:prstGeom prst="rect">
            <a:avLst/>
          </a:prstGeom>
        </p:spPr>
      </p:pic>
      <p:sp>
        <p:nvSpPr>
          <p:cNvPr id="19" name="Rectangle 18">
            <a:extLst>
              <a:ext uri="{FF2B5EF4-FFF2-40B4-BE49-F238E27FC236}">
                <a16:creationId xmlns:a16="http://schemas.microsoft.com/office/drawing/2014/main" id="{1B08F9FA-2FF0-1E4A-98D1-B4FBC9D4FCE7}"/>
              </a:ext>
            </a:extLst>
          </p:cNvPr>
          <p:cNvSpPr/>
          <p:nvPr/>
        </p:nvSpPr>
        <p:spPr>
          <a:xfrm>
            <a:off x="2077700" y="260649"/>
            <a:ext cx="10093818" cy="576064"/>
          </a:xfrm>
          <a:prstGeom prst="rect">
            <a:avLst/>
          </a:prstGeom>
        </p:spPr>
        <p:txBody>
          <a:bodyPr wrap="square" lIns="0" tIns="0" rIns="0" bIns="0">
            <a:noAutofit/>
          </a:bodyPr>
          <a:lstStyle/>
          <a:p>
            <a:r>
              <a:rPr lang="en-US" sz="4000" b="1" dirty="0">
                <a:solidFill>
                  <a:srgbClr val="00A5DF"/>
                </a:solidFill>
                <a:latin typeface="Arial Narrow" panose="020B0604020202020204" pitchFamily="34" charset="0"/>
                <a:cs typeface="Arial Narrow" panose="020B0604020202020204" pitchFamily="34" charset="0"/>
              </a:rPr>
              <a:t>AICEP </a:t>
            </a:r>
            <a:r>
              <a:rPr lang="en-US" sz="4000" dirty="0">
                <a:solidFill>
                  <a:srgbClr val="00A5DF"/>
                </a:solidFill>
                <a:latin typeface="Arial Narrow" panose="020B0604020202020204" pitchFamily="34" charset="0"/>
                <a:cs typeface="Arial Narrow" panose="020B0604020202020204" pitchFamily="34" charset="0"/>
              </a:rPr>
              <a:t>&amp;</a:t>
            </a:r>
            <a:r>
              <a:rPr lang="en-US" sz="4000" b="1" dirty="0">
                <a:solidFill>
                  <a:srgbClr val="00A5DF"/>
                </a:solidFill>
                <a:latin typeface="Arial Narrow" panose="020B0604020202020204" pitchFamily="34" charset="0"/>
                <a:cs typeface="Arial Narrow" panose="020B0604020202020204" pitchFamily="34" charset="0"/>
              </a:rPr>
              <a:t> ECOSSISTEMA DE STARTUPS</a:t>
            </a:r>
          </a:p>
        </p:txBody>
      </p:sp>
      <p:sp>
        <p:nvSpPr>
          <p:cNvPr id="17" name="Rectangle 16">
            <a:extLst>
              <a:ext uri="{FF2B5EF4-FFF2-40B4-BE49-F238E27FC236}">
                <a16:creationId xmlns:a16="http://schemas.microsoft.com/office/drawing/2014/main" id="{BBC94743-3E75-3D4F-A273-4BB625EBA114}"/>
              </a:ext>
            </a:extLst>
          </p:cNvPr>
          <p:cNvSpPr/>
          <p:nvPr/>
        </p:nvSpPr>
        <p:spPr>
          <a:xfrm>
            <a:off x="5122831" y="1272869"/>
            <a:ext cx="5869713" cy="318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4000" dirty="0">
                <a:solidFill>
                  <a:schemeClr val="tx1"/>
                </a:solidFill>
                <a:latin typeface="Arial Narrow" panose="020B0604020202020204" pitchFamily="34" charset="0"/>
                <a:cs typeface="Arial Narrow" panose="020B0604020202020204" pitchFamily="34" charset="0"/>
              </a:rPr>
              <a:t>STARTUPS &amp; INCUBADORAS</a:t>
            </a:r>
          </a:p>
        </p:txBody>
      </p:sp>
      <p:grpSp>
        <p:nvGrpSpPr>
          <p:cNvPr id="18" name="Group 17">
            <a:extLst>
              <a:ext uri="{FF2B5EF4-FFF2-40B4-BE49-F238E27FC236}">
                <a16:creationId xmlns:a16="http://schemas.microsoft.com/office/drawing/2014/main" id="{4CF52B8C-D8EB-4148-9AB0-F7471C35CCCA}"/>
              </a:ext>
            </a:extLst>
          </p:cNvPr>
          <p:cNvGrpSpPr/>
          <p:nvPr/>
        </p:nvGrpSpPr>
        <p:grpSpPr>
          <a:xfrm>
            <a:off x="1602412" y="1381952"/>
            <a:ext cx="3340439" cy="3342218"/>
            <a:chOff x="3719736" y="7749479"/>
            <a:chExt cx="2107580" cy="2108703"/>
          </a:xfrm>
        </p:grpSpPr>
        <p:sp>
          <p:nvSpPr>
            <p:cNvPr id="21" name="Oval 20">
              <a:extLst>
                <a:ext uri="{FF2B5EF4-FFF2-40B4-BE49-F238E27FC236}">
                  <a16:creationId xmlns:a16="http://schemas.microsoft.com/office/drawing/2014/main" id="{7B453D66-BAA1-1742-A7D9-6CE78FA4AC5F}"/>
                </a:ext>
              </a:extLst>
            </p:cNvPr>
            <p:cNvSpPr/>
            <p:nvPr/>
          </p:nvSpPr>
          <p:spPr>
            <a:xfrm>
              <a:off x="3750377" y="7781243"/>
              <a:ext cx="2076939" cy="2076939"/>
            </a:xfrm>
            <a:prstGeom prst="ellipse">
              <a:avLst/>
            </a:prstGeom>
            <a:solidFill>
              <a:srgbClr val="00A5D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pt-PT" sz="1200" b="1" dirty="0">
                <a:solidFill>
                  <a:srgbClr val="00A5DF"/>
                </a:solidFill>
                <a:latin typeface="Arial Narrow" panose="020B0604020202020204" pitchFamily="34" charset="0"/>
                <a:cs typeface="Arial Narrow" panose="020B0604020202020204" pitchFamily="34" charset="0"/>
              </a:endParaRPr>
            </a:p>
          </p:txBody>
        </p:sp>
        <p:sp>
          <p:nvSpPr>
            <p:cNvPr id="22" name="Oval 21">
              <a:extLst>
                <a:ext uri="{FF2B5EF4-FFF2-40B4-BE49-F238E27FC236}">
                  <a16:creationId xmlns:a16="http://schemas.microsoft.com/office/drawing/2014/main" id="{6D6004C4-C703-8847-ADB3-9945E29053AB}"/>
                </a:ext>
              </a:extLst>
            </p:cNvPr>
            <p:cNvSpPr/>
            <p:nvPr/>
          </p:nvSpPr>
          <p:spPr>
            <a:xfrm>
              <a:off x="3719736" y="7749479"/>
              <a:ext cx="2029025" cy="2029026"/>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PT" b="1" dirty="0">
                  <a:solidFill>
                    <a:schemeClr val="tx1"/>
                  </a:solidFill>
                  <a:latin typeface="Arial Narrow" panose="020B0604020202020204" pitchFamily="34" charset="0"/>
                  <a:cs typeface="Arial Narrow" panose="020B0604020202020204" pitchFamily="34" charset="0"/>
                </a:rPr>
                <a:t>CLIENTES:</a:t>
              </a:r>
            </a:p>
            <a:p>
              <a:pPr algn="ctr"/>
              <a:r>
                <a:rPr lang="pt-PT" b="1" dirty="0">
                  <a:solidFill>
                    <a:schemeClr val="tx1"/>
                  </a:solidFill>
                  <a:latin typeface="Arial Narrow" panose="020B0604020202020204" pitchFamily="34" charset="0"/>
                  <a:cs typeface="Arial Narrow" panose="020B0604020202020204" pitchFamily="34" charset="0"/>
                </a:rPr>
                <a:t> STARTUPS “MADURAS” PORTUGUESAS, </a:t>
              </a:r>
              <a:r>
                <a:rPr lang="pt-PT" dirty="0">
                  <a:solidFill>
                    <a:schemeClr val="tx1"/>
                  </a:solidFill>
                  <a:latin typeface="Arial Narrow" panose="020B0604020202020204" pitchFamily="34" charset="0"/>
                  <a:cs typeface="Arial Narrow" panose="020B0604020202020204" pitchFamily="34" charset="0"/>
                </a:rPr>
                <a:t>COM PRODUTO E MODELO DE NEGÓCIO DEFINIDO, E COM NECESSIDADE DE APOIO NA SUA INTERNACIONALIZAÇÃO</a:t>
              </a:r>
            </a:p>
          </p:txBody>
        </p:sp>
      </p:grpSp>
      <p:sp>
        <p:nvSpPr>
          <p:cNvPr id="23" name="Rectangle 22">
            <a:extLst>
              <a:ext uri="{FF2B5EF4-FFF2-40B4-BE49-F238E27FC236}">
                <a16:creationId xmlns:a16="http://schemas.microsoft.com/office/drawing/2014/main" id="{97FB9097-F94E-4348-993A-C9B9C55B71F1}"/>
              </a:ext>
            </a:extLst>
          </p:cNvPr>
          <p:cNvSpPr/>
          <p:nvPr/>
        </p:nvSpPr>
        <p:spPr>
          <a:xfrm>
            <a:off x="5122832" y="1929473"/>
            <a:ext cx="2671573" cy="4667878"/>
          </a:xfrm>
          <a:prstGeom prst="rect">
            <a:avLst/>
          </a:prstGeom>
          <a:solidFill>
            <a:srgbClr val="01A5E0">
              <a:alpha val="10767"/>
            </a:srgbClr>
          </a:solidFill>
          <a:ln w="1270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143996" tIns="45719" rIns="143996" bIns="45719" anchor="t" anchorCtr="0"/>
          <a:lstStyle/>
          <a:p>
            <a:pPr algn="ctr">
              <a:defRPr/>
            </a:pPr>
            <a:endParaRPr lang="en-US" sz="1600" dirty="0">
              <a:solidFill>
                <a:schemeClr val="tx1"/>
              </a:solidFill>
              <a:latin typeface="Arial Narrow" panose="020B0604020202020204" pitchFamily="34" charset="0"/>
              <a:cs typeface="Arial Narrow" panose="020B0604020202020204" pitchFamily="34" charset="0"/>
            </a:endParaRPr>
          </a:p>
          <a:p>
            <a:pPr algn="ctr">
              <a:defRPr/>
            </a:pPr>
            <a:endParaRPr lang="en-US" sz="1600" dirty="0">
              <a:solidFill>
                <a:schemeClr val="tx1"/>
              </a:solidFill>
              <a:latin typeface="Arial Narrow" panose="020B0604020202020204" pitchFamily="34" charset="0"/>
              <a:cs typeface="Arial Narrow" panose="020B0604020202020204" pitchFamily="34" charset="0"/>
            </a:endParaRPr>
          </a:p>
          <a:p>
            <a:pPr algn="ctr">
              <a:defRPr/>
            </a:pPr>
            <a:endParaRPr lang="en-US" sz="1600" dirty="0">
              <a:solidFill>
                <a:schemeClr val="tx1"/>
              </a:solidFill>
              <a:latin typeface="Arial Narrow" panose="020B0604020202020204" pitchFamily="34" charset="0"/>
              <a:cs typeface="Arial Narrow" panose="020B0604020202020204" pitchFamily="34" charset="0"/>
            </a:endParaRPr>
          </a:p>
          <a:p>
            <a:pPr algn="ctr">
              <a:defRPr/>
            </a:pPr>
            <a:endParaRPr lang="en-US" sz="1600" dirty="0">
              <a:solidFill>
                <a:schemeClr val="tx1"/>
              </a:solidFill>
              <a:latin typeface="Arial Narrow" panose="020B0604020202020204" pitchFamily="34" charset="0"/>
              <a:cs typeface="Arial Narrow" panose="020B0604020202020204" pitchFamily="34" charset="0"/>
            </a:endParaRPr>
          </a:p>
          <a:p>
            <a:pPr algn="ctr">
              <a:defRPr/>
            </a:pPr>
            <a:endParaRPr lang="en-US" sz="1600" dirty="0">
              <a:solidFill>
                <a:schemeClr val="tx1"/>
              </a:solidFill>
              <a:latin typeface="Arial Narrow" panose="020B0604020202020204" pitchFamily="34" charset="0"/>
              <a:cs typeface="Arial Narrow" panose="020B0604020202020204" pitchFamily="34" charset="0"/>
            </a:endParaRPr>
          </a:p>
          <a:p>
            <a:pPr algn="ctr">
              <a:defRPr/>
            </a:pPr>
            <a:endParaRPr lang="en-US" sz="1600" dirty="0">
              <a:solidFill>
                <a:schemeClr val="tx1"/>
              </a:solidFill>
              <a:latin typeface="Arial Narrow" panose="020B0604020202020204" pitchFamily="34" charset="0"/>
              <a:cs typeface="Arial Narrow" panose="020B0604020202020204" pitchFamily="34" charset="0"/>
            </a:endParaRPr>
          </a:p>
          <a:p>
            <a:pPr algn="ctr">
              <a:defRPr/>
            </a:pPr>
            <a:r>
              <a:rPr lang="en-US" sz="1600" b="1" dirty="0">
                <a:solidFill>
                  <a:schemeClr val="tx1"/>
                </a:solidFill>
                <a:latin typeface="Arial Narrow" panose="020B0604020202020204" pitchFamily="34" charset="0"/>
                <a:cs typeface="Arial Narrow" panose="020B0604020202020204" pitchFamily="34" charset="0"/>
              </a:rPr>
              <a:t>INTERNACIONALIZAÇÃO </a:t>
            </a:r>
          </a:p>
          <a:p>
            <a:pPr algn="ctr">
              <a:defRPr/>
            </a:pPr>
            <a:r>
              <a:rPr lang="en-US" sz="1600" b="1" dirty="0">
                <a:solidFill>
                  <a:schemeClr val="tx1"/>
                </a:solidFill>
                <a:latin typeface="Arial Narrow" panose="020B0604020202020204" pitchFamily="34" charset="0"/>
                <a:cs typeface="Arial Narrow" panose="020B0604020202020204" pitchFamily="34" charset="0"/>
              </a:rPr>
              <a:t>DE STARTUPS</a:t>
            </a:r>
          </a:p>
          <a:p>
            <a:pPr algn="ctr">
              <a:defRPr/>
            </a:pPr>
            <a:endParaRPr lang="en-US" sz="1600" b="1" dirty="0">
              <a:solidFill>
                <a:schemeClr val="tx1"/>
              </a:solidFill>
              <a:latin typeface="Arial Narrow" panose="020B0604020202020204" pitchFamily="34" charset="0"/>
              <a:cs typeface="Arial Narrow" panose="020B0604020202020204" pitchFamily="34" charset="0"/>
            </a:endParaRPr>
          </a:p>
          <a:p>
            <a:pPr algn="ctr">
              <a:defRPr/>
            </a:pPr>
            <a:r>
              <a:rPr lang="en-US" sz="1600" b="1" dirty="0">
                <a:solidFill>
                  <a:schemeClr val="tx1"/>
                </a:solidFill>
                <a:latin typeface="Arial Narrow" panose="020B0604020202020204" pitchFamily="34" charset="0"/>
                <a:cs typeface="Arial Narrow" panose="020B0604020202020204" pitchFamily="34" charset="0"/>
              </a:rPr>
              <a:t>SOFTLANDING EM</a:t>
            </a:r>
          </a:p>
          <a:p>
            <a:pPr algn="ctr">
              <a:defRPr/>
            </a:pPr>
            <a:r>
              <a:rPr lang="en-US" sz="1600" b="1" dirty="0">
                <a:solidFill>
                  <a:schemeClr val="tx1"/>
                </a:solidFill>
                <a:latin typeface="Arial Narrow" panose="020B0604020202020204" pitchFamily="34" charset="0"/>
                <a:cs typeface="Arial Narrow" panose="020B0604020202020204" pitchFamily="34" charset="0"/>
              </a:rPr>
              <a:t>MERCADOS ESTRANGEIROS</a:t>
            </a:r>
          </a:p>
          <a:p>
            <a:pPr algn="ctr">
              <a:defRPr/>
            </a:pPr>
            <a:endParaRPr lang="en-US" sz="1600" b="1" dirty="0">
              <a:solidFill>
                <a:schemeClr val="tx1"/>
              </a:solidFill>
              <a:latin typeface="Arial Narrow" panose="020B0604020202020204" pitchFamily="34" charset="0"/>
              <a:cs typeface="Arial Narrow" panose="020B0604020202020204" pitchFamily="34" charset="0"/>
            </a:endParaRPr>
          </a:p>
          <a:p>
            <a:pPr algn="ctr">
              <a:defRPr/>
            </a:pPr>
            <a:r>
              <a:rPr lang="en-US" sz="1600" b="1" dirty="0">
                <a:solidFill>
                  <a:schemeClr val="tx1"/>
                </a:solidFill>
                <a:latin typeface="Arial Narrow" panose="020B0604020202020204" pitchFamily="34" charset="0"/>
                <a:cs typeface="Arial Narrow" panose="020B0604020202020204" pitchFamily="34" charset="0"/>
              </a:rPr>
              <a:t>ACESSO A LEADS DE INVESTIDORES INTERNACIONAIS</a:t>
            </a:r>
          </a:p>
        </p:txBody>
      </p:sp>
      <p:pic>
        <p:nvPicPr>
          <p:cNvPr id="24" name="Picture 23" descr="Shape, circle&#10;&#10;Description automatically generated">
            <a:extLst>
              <a:ext uri="{FF2B5EF4-FFF2-40B4-BE49-F238E27FC236}">
                <a16:creationId xmlns:a16="http://schemas.microsoft.com/office/drawing/2014/main" id="{3310ED57-16AB-084E-B300-4D6248D661A7}"/>
              </a:ext>
            </a:extLst>
          </p:cNvPr>
          <p:cNvPicPr>
            <a:picLocks noChangeAspect="1"/>
          </p:cNvPicPr>
          <p:nvPr/>
        </p:nvPicPr>
        <p:blipFill rotWithShape="1">
          <a:blip r:embed="rId5">
            <a:extLst>
              <a:ext uri="{28A0092B-C50C-407E-A947-70E740481C1C}">
                <a14:useLocalDpi xmlns:a14="http://schemas.microsoft.com/office/drawing/2010/main" val="0"/>
              </a:ext>
            </a:extLst>
          </a:blip>
          <a:srcRect l="703" t="76877" r="22837" b="-886"/>
          <a:stretch/>
        </p:blipFill>
        <p:spPr>
          <a:xfrm>
            <a:off x="5007586" y="1928161"/>
            <a:ext cx="2786820" cy="870538"/>
          </a:xfrm>
          <a:prstGeom prst="rect">
            <a:avLst/>
          </a:prstGeom>
        </p:spPr>
      </p:pic>
      <p:sp>
        <p:nvSpPr>
          <p:cNvPr id="25" name="Rectangle 24">
            <a:extLst>
              <a:ext uri="{FF2B5EF4-FFF2-40B4-BE49-F238E27FC236}">
                <a16:creationId xmlns:a16="http://schemas.microsoft.com/office/drawing/2014/main" id="{95CED263-CB5E-A140-A8E3-015C3ECDA9D5}"/>
              </a:ext>
            </a:extLst>
          </p:cNvPr>
          <p:cNvSpPr/>
          <p:nvPr/>
        </p:nvSpPr>
        <p:spPr>
          <a:xfrm>
            <a:off x="8030278" y="1929473"/>
            <a:ext cx="2671573" cy="4667878"/>
          </a:xfrm>
          <a:prstGeom prst="rect">
            <a:avLst/>
          </a:prstGeom>
          <a:solidFill>
            <a:srgbClr val="01A5E0">
              <a:alpha val="10767"/>
            </a:srgbClr>
          </a:solidFill>
          <a:ln w="1270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143996" tIns="45719" rIns="143996" bIns="45719" anchor="t" anchorCtr="0"/>
          <a:lstStyle/>
          <a:p>
            <a:pPr algn="ctr">
              <a:defRPr/>
            </a:pPr>
            <a:endParaRPr lang="en-US" sz="1600" dirty="0">
              <a:solidFill>
                <a:schemeClr val="tx1"/>
              </a:solidFill>
              <a:latin typeface="Arial Narrow" panose="020B0604020202020204" pitchFamily="34" charset="0"/>
              <a:cs typeface="Arial Narrow" panose="020B0604020202020204" pitchFamily="34" charset="0"/>
            </a:endParaRPr>
          </a:p>
          <a:p>
            <a:pPr algn="ctr">
              <a:defRPr/>
            </a:pPr>
            <a:endParaRPr lang="en-US" sz="1600" dirty="0">
              <a:solidFill>
                <a:schemeClr val="tx1"/>
              </a:solidFill>
              <a:latin typeface="Arial Narrow" panose="020B0604020202020204" pitchFamily="34" charset="0"/>
              <a:cs typeface="Arial Narrow" panose="020B0604020202020204" pitchFamily="34" charset="0"/>
            </a:endParaRPr>
          </a:p>
          <a:p>
            <a:pPr algn="ctr">
              <a:defRPr/>
            </a:pPr>
            <a:endParaRPr lang="en-US" sz="1600" dirty="0">
              <a:solidFill>
                <a:schemeClr val="tx1"/>
              </a:solidFill>
              <a:latin typeface="Arial Narrow" panose="020B0604020202020204" pitchFamily="34" charset="0"/>
              <a:cs typeface="Arial Narrow" panose="020B0604020202020204" pitchFamily="34" charset="0"/>
            </a:endParaRPr>
          </a:p>
          <a:p>
            <a:pPr algn="ctr">
              <a:defRPr/>
            </a:pPr>
            <a:endParaRPr lang="en-US" sz="1600" dirty="0">
              <a:solidFill>
                <a:schemeClr val="tx1"/>
              </a:solidFill>
              <a:latin typeface="Arial Narrow" panose="020B0604020202020204" pitchFamily="34" charset="0"/>
              <a:cs typeface="Arial Narrow" panose="020B0604020202020204" pitchFamily="34" charset="0"/>
            </a:endParaRPr>
          </a:p>
          <a:p>
            <a:pPr algn="ctr">
              <a:defRPr/>
            </a:pPr>
            <a:endParaRPr lang="en-US" sz="1600" dirty="0">
              <a:solidFill>
                <a:schemeClr val="tx1"/>
              </a:solidFill>
              <a:latin typeface="Arial Narrow" panose="020B0604020202020204" pitchFamily="34" charset="0"/>
              <a:cs typeface="Arial Narrow" panose="020B0604020202020204" pitchFamily="34" charset="0"/>
            </a:endParaRPr>
          </a:p>
          <a:p>
            <a:pPr algn="ctr">
              <a:defRPr/>
            </a:pPr>
            <a:endParaRPr lang="en-US" sz="1600" dirty="0">
              <a:solidFill>
                <a:schemeClr val="tx1"/>
              </a:solidFill>
              <a:latin typeface="Arial Narrow" panose="020B0604020202020204" pitchFamily="34" charset="0"/>
              <a:cs typeface="Arial Narrow" panose="020B0604020202020204" pitchFamily="34" charset="0"/>
            </a:endParaRPr>
          </a:p>
          <a:p>
            <a:pPr algn="ctr">
              <a:defRPr/>
            </a:pPr>
            <a:r>
              <a:rPr lang="en-US" sz="1600" b="1" dirty="0">
                <a:solidFill>
                  <a:schemeClr val="tx1"/>
                </a:solidFill>
                <a:latin typeface="Arial Narrow" panose="020B0604020202020204" pitchFamily="34" charset="0"/>
                <a:cs typeface="Arial Narrow" panose="020B0604020202020204" pitchFamily="34" charset="0"/>
              </a:rPr>
              <a:t>OFERTA DE INFORMAÇÃO </a:t>
            </a:r>
          </a:p>
          <a:p>
            <a:pPr algn="ctr">
              <a:defRPr/>
            </a:pPr>
            <a:r>
              <a:rPr lang="en-US" sz="1600" b="1" dirty="0">
                <a:solidFill>
                  <a:schemeClr val="tx1"/>
                </a:solidFill>
                <a:latin typeface="Arial Narrow" panose="020B0604020202020204" pitchFamily="34" charset="0"/>
                <a:cs typeface="Arial Narrow" panose="020B0604020202020204" pitchFamily="34" charset="0"/>
              </a:rPr>
              <a:t>DE ECOSSISTEMAS LOCAIS</a:t>
            </a:r>
          </a:p>
          <a:p>
            <a:pPr algn="ctr">
              <a:defRPr/>
            </a:pPr>
            <a:endParaRPr lang="en-US" sz="1600" b="1" dirty="0">
              <a:solidFill>
                <a:schemeClr val="tx1"/>
              </a:solidFill>
              <a:latin typeface="Arial Narrow" panose="020B0604020202020204" pitchFamily="34" charset="0"/>
              <a:cs typeface="Arial Narrow" panose="020B0604020202020204" pitchFamily="34" charset="0"/>
            </a:endParaRPr>
          </a:p>
          <a:p>
            <a:pPr algn="ctr">
              <a:defRPr/>
            </a:pPr>
            <a:r>
              <a:rPr lang="en-US" sz="1600" b="1" dirty="0">
                <a:solidFill>
                  <a:schemeClr val="tx1"/>
                </a:solidFill>
                <a:latin typeface="Arial Narrow" panose="020B0604020202020204" pitchFamily="34" charset="0"/>
                <a:cs typeface="Arial Narrow" panose="020B0604020202020204" pitchFamily="34" charset="0"/>
              </a:rPr>
              <a:t>INICIAR CONVERSAS COM STAKEHOLDERS CHAVE NOS MERCADOS INTERNACIONAIS</a:t>
            </a:r>
          </a:p>
          <a:p>
            <a:pPr algn="ctr">
              <a:defRPr/>
            </a:pPr>
            <a:endParaRPr lang="en-US" sz="1600" b="1" dirty="0">
              <a:solidFill>
                <a:schemeClr val="tx1"/>
              </a:solidFill>
              <a:latin typeface="Arial Narrow" panose="020B0604020202020204" pitchFamily="34" charset="0"/>
              <a:cs typeface="Arial Narrow" panose="020B0604020202020204" pitchFamily="34" charset="0"/>
            </a:endParaRPr>
          </a:p>
          <a:p>
            <a:pPr algn="ctr">
              <a:defRPr/>
            </a:pPr>
            <a:r>
              <a:rPr lang="en-US" sz="1600" b="1" dirty="0">
                <a:solidFill>
                  <a:schemeClr val="tx1"/>
                </a:solidFill>
                <a:latin typeface="Arial Narrow" panose="020B0604020202020204" pitchFamily="34" charset="0"/>
                <a:cs typeface="Arial Narrow" panose="020B0604020202020204" pitchFamily="34" charset="0"/>
              </a:rPr>
              <a:t>PREPARAR/APOIAR MISSÕES AO ESTRANGEIRO</a:t>
            </a:r>
          </a:p>
        </p:txBody>
      </p:sp>
      <p:pic>
        <p:nvPicPr>
          <p:cNvPr id="26" name="Picture 25" descr="Shape, circle&#10;&#10;Description automatically generated">
            <a:extLst>
              <a:ext uri="{FF2B5EF4-FFF2-40B4-BE49-F238E27FC236}">
                <a16:creationId xmlns:a16="http://schemas.microsoft.com/office/drawing/2014/main" id="{E42A8D8A-FDC8-534A-9AD3-ECDAA5A15363}"/>
              </a:ext>
            </a:extLst>
          </p:cNvPr>
          <p:cNvPicPr>
            <a:picLocks noChangeAspect="1"/>
          </p:cNvPicPr>
          <p:nvPr/>
        </p:nvPicPr>
        <p:blipFill rotWithShape="1">
          <a:blip r:embed="rId5">
            <a:extLst>
              <a:ext uri="{28A0092B-C50C-407E-A947-70E740481C1C}">
                <a14:useLocalDpi xmlns:a14="http://schemas.microsoft.com/office/drawing/2010/main" val="0"/>
              </a:ext>
            </a:extLst>
          </a:blip>
          <a:srcRect l="703" t="76877" r="22837" b="-886"/>
          <a:stretch/>
        </p:blipFill>
        <p:spPr>
          <a:xfrm>
            <a:off x="7915032" y="1928161"/>
            <a:ext cx="2786820" cy="870538"/>
          </a:xfrm>
          <a:prstGeom prst="rect">
            <a:avLst/>
          </a:prstGeom>
        </p:spPr>
      </p:pic>
      <p:pic>
        <p:nvPicPr>
          <p:cNvPr id="3" name="Picture 2" descr="Logo&#10;&#10;Description automatically generated">
            <a:extLst>
              <a:ext uri="{FF2B5EF4-FFF2-40B4-BE49-F238E27FC236}">
                <a16:creationId xmlns:a16="http://schemas.microsoft.com/office/drawing/2014/main" id="{CF07BFAC-4EB3-1E45-9042-D60298A8207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34564" y="1977116"/>
            <a:ext cx="1846177" cy="1459359"/>
          </a:xfrm>
          <a:prstGeom prst="rect">
            <a:avLst/>
          </a:prstGeom>
        </p:spPr>
      </p:pic>
    </p:spTree>
    <p:extLst>
      <p:ext uri="{BB962C8B-B14F-4D97-AF65-F5344CB8AC3E}">
        <p14:creationId xmlns:p14="http://schemas.microsoft.com/office/powerpoint/2010/main" val="16240381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https://www.newsinheadlines.com/wp-content/uploads/2018/01/Hybon-Elevators-and-Escalators-139.jpg">
            <a:extLst>
              <a:ext uri="{FF2B5EF4-FFF2-40B4-BE49-F238E27FC236}">
                <a16:creationId xmlns:a16="http://schemas.microsoft.com/office/drawing/2014/main" id="{A469A1E4-9736-C341-A09E-0CA855DB28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251"/>
          <a:stretch>
            <a:fillRect/>
          </a:stretch>
        </p:blipFill>
        <p:spPr bwMode="auto">
          <a:xfrm>
            <a:off x="-1" y="-14032"/>
            <a:ext cx="6600057" cy="4889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BEEEA960-ED6D-1240-898A-E10CF7376A98}"/>
              </a:ext>
            </a:extLst>
          </p:cNvPr>
          <p:cNvSpPr/>
          <p:nvPr/>
        </p:nvSpPr>
        <p:spPr>
          <a:xfrm>
            <a:off x="0" y="0"/>
            <a:ext cx="6103493" cy="4874388"/>
          </a:xfrm>
          <a:prstGeom prst="rect">
            <a:avLst/>
          </a:prstGeom>
          <a:solidFill>
            <a:srgbClr val="3D322D">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05AA98F0-E417-9C4A-883F-4393D0956581}"/>
              </a:ext>
            </a:extLst>
          </p:cNvPr>
          <p:cNvSpPr/>
          <p:nvPr/>
        </p:nvSpPr>
        <p:spPr>
          <a:xfrm>
            <a:off x="6096000" y="1749"/>
            <a:ext cx="6096000" cy="4874388"/>
          </a:xfrm>
          <a:prstGeom prst="rect">
            <a:avLst/>
          </a:prstGeom>
          <a:solidFill>
            <a:srgbClr val="00A5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D36A8558-BE87-F445-BCCA-80F6A2D3FDC0}"/>
              </a:ext>
            </a:extLst>
          </p:cNvPr>
          <p:cNvPicPr>
            <a:picLocks noChangeAspect="1"/>
          </p:cNvPicPr>
          <p:nvPr/>
        </p:nvPicPr>
        <p:blipFill>
          <a:blip r:embed="rId4"/>
          <a:stretch>
            <a:fillRect/>
          </a:stretch>
        </p:blipFill>
        <p:spPr>
          <a:xfrm>
            <a:off x="6384205" y="260350"/>
            <a:ext cx="1872035" cy="1829098"/>
          </a:xfrm>
          <a:prstGeom prst="rect">
            <a:avLst/>
          </a:prstGeom>
        </p:spPr>
      </p:pic>
      <p:sp>
        <p:nvSpPr>
          <p:cNvPr id="10" name="CaixaDeTexto 8">
            <a:extLst>
              <a:ext uri="{FF2B5EF4-FFF2-40B4-BE49-F238E27FC236}">
                <a16:creationId xmlns:a16="http://schemas.microsoft.com/office/drawing/2014/main" id="{7D1E7D4F-C16F-9D43-BB1C-27F5070F07DB}"/>
              </a:ext>
            </a:extLst>
          </p:cNvPr>
          <p:cNvSpPr txBox="1"/>
          <p:nvPr/>
        </p:nvSpPr>
        <p:spPr>
          <a:xfrm>
            <a:off x="6384205" y="3789040"/>
            <a:ext cx="5527083" cy="307777"/>
          </a:xfrm>
          <a:prstGeom prst="rect">
            <a:avLst/>
          </a:prstGeom>
          <a:noFill/>
        </p:spPr>
        <p:txBody>
          <a:bodyPr wrap="square" lIns="0" tIns="0" rIns="0" bIns="0" rtlCol="0">
            <a:noAutofit/>
          </a:bodyPr>
          <a:lstStyle/>
          <a:p>
            <a:r>
              <a:rPr lang="pt-PT" sz="2000" dirty="0">
                <a:solidFill>
                  <a:schemeClr val="bg1"/>
                </a:solidFill>
                <a:latin typeface="Arial Narrow" panose="020B0604020202020204" pitchFamily="34" charset="0"/>
                <a:cs typeface="Arial Narrow" panose="020B0604020202020204" pitchFamily="34" charset="0"/>
              </a:rPr>
              <a:t>OBRIGADO</a:t>
            </a:r>
            <a:endParaRPr lang="pt-PT" sz="1000" dirty="0">
              <a:solidFill>
                <a:schemeClr val="bg1"/>
              </a:solidFill>
              <a:latin typeface="Arial Narrow" panose="020B0604020202020204" pitchFamily="34" charset="0"/>
              <a:cs typeface="Arial Narrow" panose="020B0604020202020204" pitchFamily="34" charset="0"/>
            </a:endParaRPr>
          </a:p>
        </p:txBody>
      </p:sp>
      <p:sp>
        <p:nvSpPr>
          <p:cNvPr id="15" name="Retângulo 2">
            <a:extLst>
              <a:ext uri="{FF2B5EF4-FFF2-40B4-BE49-F238E27FC236}">
                <a16:creationId xmlns:a16="http://schemas.microsoft.com/office/drawing/2014/main" id="{F380A9BD-EE50-5B48-84E6-5FBCF8D74C60}"/>
              </a:ext>
            </a:extLst>
          </p:cNvPr>
          <p:cNvSpPr/>
          <p:nvPr/>
        </p:nvSpPr>
        <p:spPr>
          <a:xfrm>
            <a:off x="6384205" y="4600872"/>
            <a:ext cx="5544443" cy="252000"/>
          </a:xfrm>
          <a:prstGeom prst="rect">
            <a:avLst/>
          </a:prstGeom>
        </p:spPr>
        <p:txBody>
          <a:bodyPr wrap="square" lIns="0" tIns="0" rIns="0" bIns="0">
            <a:noAutofit/>
          </a:bodyPr>
          <a:lstStyle/>
          <a:p>
            <a:r>
              <a:rPr lang="pt-PT" sz="1400" dirty="0" err="1">
                <a:solidFill>
                  <a:schemeClr val="bg1"/>
                </a:solidFill>
                <a:latin typeface="Arial Narrow" panose="020B0604020202020204" pitchFamily="34" charset="0"/>
                <a:cs typeface="Arial Narrow" panose="020B0604020202020204" pitchFamily="34" charset="0"/>
              </a:rPr>
              <a:t>pedro.silveira@portugalglobal.pt</a:t>
            </a:r>
            <a:r>
              <a:rPr lang="pt-PT" sz="1400" dirty="0">
                <a:solidFill>
                  <a:schemeClr val="bg1"/>
                </a:solidFill>
                <a:latin typeface="Arial Narrow" panose="020B0604020202020204" pitchFamily="34" charset="0"/>
                <a:cs typeface="Arial Narrow" panose="020B0604020202020204" pitchFamily="34" charset="0"/>
              </a:rPr>
              <a:t> </a:t>
            </a:r>
          </a:p>
          <a:p>
            <a:endParaRPr lang="pt-PT" sz="1400" b="1" dirty="0">
              <a:solidFill>
                <a:schemeClr val="bg1"/>
              </a:solidFill>
              <a:latin typeface="Arial Narrow" panose="020B0604020202020204" pitchFamily="34" charset="0"/>
              <a:cs typeface="Arial Narrow" panose="020B0604020202020204" pitchFamily="34" charset="0"/>
            </a:endParaRPr>
          </a:p>
        </p:txBody>
      </p:sp>
      <p:sp>
        <p:nvSpPr>
          <p:cNvPr id="16" name="CaixaDeTexto 8">
            <a:extLst>
              <a:ext uri="{FF2B5EF4-FFF2-40B4-BE49-F238E27FC236}">
                <a16:creationId xmlns:a16="http://schemas.microsoft.com/office/drawing/2014/main" id="{4E71CBDE-FDA0-2441-9532-0FF4BBC80281}"/>
              </a:ext>
            </a:extLst>
          </p:cNvPr>
          <p:cNvSpPr txBox="1"/>
          <p:nvPr/>
        </p:nvSpPr>
        <p:spPr>
          <a:xfrm>
            <a:off x="6384205" y="4129277"/>
            <a:ext cx="5527083" cy="252000"/>
          </a:xfrm>
          <a:prstGeom prst="rect">
            <a:avLst/>
          </a:prstGeom>
          <a:noFill/>
        </p:spPr>
        <p:txBody>
          <a:bodyPr wrap="square" lIns="0" tIns="0" rIns="0" bIns="0" rtlCol="0">
            <a:noAutofit/>
          </a:bodyPr>
          <a:lstStyle/>
          <a:p>
            <a:r>
              <a:rPr lang="pt-PT" sz="1400" b="1" dirty="0">
                <a:solidFill>
                  <a:schemeClr val="bg1"/>
                </a:solidFill>
                <a:latin typeface="Arial Narrow" panose="020B0604020202020204" pitchFamily="34" charset="0"/>
                <a:cs typeface="Arial Narrow" panose="020B0604020202020204" pitchFamily="34" charset="0"/>
              </a:rPr>
              <a:t>Pedro Silveira</a:t>
            </a:r>
          </a:p>
          <a:p>
            <a:r>
              <a:rPr lang="pt-PT" sz="1200" dirty="0">
                <a:solidFill>
                  <a:schemeClr val="bg1"/>
                </a:solidFill>
                <a:latin typeface="Arial Narrow" panose="020B0604020202020204" pitchFamily="34" charset="0"/>
                <a:cs typeface="Arial Narrow" panose="020B0604020202020204" pitchFamily="34" charset="0"/>
              </a:rPr>
              <a:t>Direção Comercial / </a:t>
            </a:r>
            <a:r>
              <a:rPr lang="pt-PT" sz="1200" dirty="0" err="1">
                <a:solidFill>
                  <a:schemeClr val="bg1"/>
                </a:solidFill>
                <a:latin typeface="Arial Narrow" panose="020B0604020202020204" pitchFamily="34" charset="0"/>
                <a:cs typeface="Arial Narrow" panose="020B0604020202020204" pitchFamily="34" charset="0"/>
              </a:rPr>
              <a:t>Startups</a:t>
            </a:r>
            <a:endParaRPr lang="pt-PT" sz="1200" dirty="0">
              <a:solidFill>
                <a:schemeClr val="bg1"/>
              </a:solidFill>
              <a:latin typeface="Arial Narrow" panose="020B0604020202020204" pitchFamily="34" charset="0"/>
              <a:cs typeface="Arial Narrow" panose="020B0604020202020204" pitchFamily="34" charset="0"/>
            </a:endParaRPr>
          </a:p>
          <a:p>
            <a:endParaRPr lang="pt-PT" sz="1400" dirty="0">
              <a:solidFill>
                <a:schemeClr val="bg1"/>
              </a:solidFill>
              <a:latin typeface="Arial Narrow" panose="020B0604020202020204" pitchFamily="34" charset="0"/>
              <a:cs typeface="Arial Narrow" panose="020B0604020202020204" pitchFamily="34" charset="0"/>
            </a:endParaRPr>
          </a:p>
        </p:txBody>
      </p:sp>
      <p:pic>
        <p:nvPicPr>
          <p:cNvPr id="14" name="Picture 13">
            <a:extLst>
              <a:ext uri="{FF2B5EF4-FFF2-40B4-BE49-F238E27FC236}">
                <a16:creationId xmlns:a16="http://schemas.microsoft.com/office/drawing/2014/main" id="{9E3DD03B-E606-B04E-BC1E-874EA67F76F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117250" y="3861048"/>
            <a:ext cx="955688" cy="9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aixaDeTexto 8">
            <a:extLst>
              <a:ext uri="{FF2B5EF4-FFF2-40B4-BE49-F238E27FC236}">
                <a16:creationId xmlns:a16="http://schemas.microsoft.com/office/drawing/2014/main" id="{E4B050F2-ED44-4D42-B62D-8E3FDDBE23C0}"/>
              </a:ext>
            </a:extLst>
          </p:cNvPr>
          <p:cNvSpPr txBox="1"/>
          <p:nvPr/>
        </p:nvSpPr>
        <p:spPr>
          <a:xfrm>
            <a:off x="11117250" y="4874544"/>
            <a:ext cx="955688" cy="252000"/>
          </a:xfrm>
          <a:prstGeom prst="rect">
            <a:avLst/>
          </a:prstGeom>
          <a:noFill/>
        </p:spPr>
        <p:txBody>
          <a:bodyPr wrap="square" lIns="0" tIns="0" rIns="0" bIns="0" rtlCol="0">
            <a:noAutofit/>
          </a:bodyPr>
          <a:lstStyle/>
          <a:p>
            <a:pPr algn="r"/>
            <a:r>
              <a:rPr lang="pt-PT" sz="1180" dirty="0" err="1">
                <a:latin typeface="Arial Narrow" panose="020B0604020202020204" pitchFamily="34" charset="0"/>
                <a:cs typeface="Arial Narrow" panose="020B0604020202020204" pitchFamily="34" charset="0"/>
              </a:rPr>
              <a:t>portugalglobal.pt</a:t>
            </a:r>
            <a:endParaRPr lang="pt-PT" sz="1180" dirty="0">
              <a:latin typeface="Arial Narrow" panose="020B0604020202020204" pitchFamily="34" charset="0"/>
              <a:cs typeface="Arial Narrow" panose="020B0604020202020204" pitchFamily="34" charset="0"/>
            </a:endParaRPr>
          </a:p>
          <a:p>
            <a:pPr algn="r"/>
            <a:endParaRPr lang="pt-PT" sz="1180" dirty="0">
              <a:latin typeface="Arial Narrow" panose="020B0604020202020204" pitchFamily="34" charset="0"/>
              <a:cs typeface="Arial Narrow" panose="020B0604020202020204" pitchFamily="34" charset="0"/>
            </a:endParaRPr>
          </a:p>
        </p:txBody>
      </p:sp>
      <p:sp>
        <p:nvSpPr>
          <p:cNvPr id="20" name="Rectangle 6">
            <a:extLst>
              <a:ext uri="{FF2B5EF4-FFF2-40B4-BE49-F238E27FC236}">
                <a16:creationId xmlns:a16="http://schemas.microsoft.com/office/drawing/2014/main" id="{4A7332F0-65CB-FE41-9AA3-200430968CEE}"/>
              </a:ext>
            </a:extLst>
          </p:cNvPr>
          <p:cNvSpPr>
            <a:spLocks noChangeArrowheads="1"/>
          </p:cNvSpPr>
          <p:nvPr/>
        </p:nvSpPr>
        <p:spPr bwMode="auto">
          <a:xfrm>
            <a:off x="6134062" y="5517232"/>
            <a:ext cx="5938876" cy="1092735"/>
          </a:xfrm>
          <a:prstGeom prst="rect">
            <a:avLst/>
          </a:prstGeom>
          <a:noFill/>
          <a:ln w="9525">
            <a:noFill/>
            <a:miter lim="800000"/>
            <a:headEnd/>
            <a:tailEnd/>
          </a:ln>
        </p:spPr>
        <p:txBody>
          <a:bodyPr wrap="square" lIns="0" tIns="0" rIns="0" bIns="0">
            <a:spAutoFit/>
          </a:bodyPr>
          <a:lstStyle/>
          <a:p>
            <a:pPr algn="just">
              <a:lnSpc>
                <a:spcPct val="110000"/>
              </a:lnSpc>
              <a:defRPr/>
            </a:pPr>
            <a:r>
              <a:rPr lang="en-US" sz="933" b="1" dirty="0">
                <a:latin typeface="Arial Narrow" panose="020B0604020202020204" pitchFamily="34" charset="0"/>
                <a:cs typeface="Arial Narrow" panose="020B0604020202020204" pitchFamily="34" charset="0"/>
              </a:rPr>
              <a:t>DISCLAIMER</a:t>
            </a:r>
          </a:p>
          <a:p>
            <a:pPr algn="just">
              <a:lnSpc>
                <a:spcPct val="110000"/>
              </a:lnSpc>
              <a:defRPr/>
            </a:pPr>
            <a:r>
              <a:rPr lang="en-US" sz="933" dirty="0">
                <a:latin typeface="Arial Narrow" panose="020B0604020202020204" pitchFamily="34" charset="0"/>
                <a:cs typeface="Arial Narrow" panose="020B0604020202020204" pitchFamily="34" charset="0"/>
              </a:rPr>
              <a:t>This document is provided for informational purposes only. All information contained in this document was compiled in good faith by AICEP using sources of public information considered reliable, although its accuracy cannot be guaranteed. It partially reflects but does not disclose completely nor substitute knowledge of the full legislation governing incentives in Portugal. AICEP is available to assess specific business plans and to determine how specific investments may qualify for incentives packages and what, if any, type of packages may be applicable to the investment. The dissemination or copy, in total or in part, of this document is not allowed without permission.</a:t>
            </a:r>
          </a:p>
          <a:p>
            <a:pPr algn="r">
              <a:lnSpc>
                <a:spcPct val="110000"/>
              </a:lnSpc>
              <a:defRPr/>
            </a:pPr>
            <a:r>
              <a:rPr lang="en-US" sz="933" dirty="0">
                <a:latin typeface="Arial Narrow" panose="020B0604020202020204" pitchFamily="34" charset="0"/>
                <a:cs typeface="Arial Narrow" panose="020B0604020202020204" pitchFamily="34" charset="0"/>
              </a:rPr>
              <a:t>2021</a:t>
            </a:r>
          </a:p>
        </p:txBody>
      </p:sp>
      <p:sp>
        <p:nvSpPr>
          <p:cNvPr id="5" name="Rectangle 4">
            <a:extLst>
              <a:ext uri="{FF2B5EF4-FFF2-40B4-BE49-F238E27FC236}">
                <a16:creationId xmlns:a16="http://schemas.microsoft.com/office/drawing/2014/main" id="{C7F2CBCC-0629-F345-9D51-751278787396}"/>
              </a:ext>
            </a:extLst>
          </p:cNvPr>
          <p:cNvSpPr/>
          <p:nvPr/>
        </p:nvSpPr>
        <p:spPr>
          <a:xfrm>
            <a:off x="6384205" y="2272359"/>
            <a:ext cx="5398385" cy="1333769"/>
          </a:xfrm>
          <a:prstGeom prst="rect">
            <a:avLst/>
          </a:prstGeom>
        </p:spPr>
        <p:txBody>
          <a:bodyPr wrap="square" lIns="0" tIns="0" rIns="0" bIns="0">
            <a:noAutofit/>
          </a:bodyPr>
          <a:lstStyle/>
          <a:p>
            <a:r>
              <a:rPr lang="en-GB" sz="4800" dirty="0">
                <a:solidFill>
                  <a:schemeClr val="bg1"/>
                </a:solidFill>
                <a:latin typeface="Arial Narrow" panose="020B0604020202020204" pitchFamily="34" charset="0"/>
                <a:cs typeface="Arial Narrow" panose="020B0604020202020204" pitchFamily="34" charset="0"/>
              </a:rPr>
              <a:t>A ESCOLHA CERTA.</a:t>
            </a:r>
          </a:p>
          <a:p>
            <a:r>
              <a:rPr lang="en-GB" sz="4800" b="1" dirty="0">
                <a:solidFill>
                  <a:schemeClr val="bg1"/>
                </a:solidFill>
                <a:latin typeface="Arial Narrow" panose="020B0604020202020204" pitchFamily="34" charset="0"/>
                <a:cs typeface="Arial Narrow" panose="020B0604020202020204" pitchFamily="34" charset="0"/>
              </a:rPr>
              <a:t>O MOMENTO CERTO.</a:t>
            </a:r>
          </a:p>
        </p:txBody>
      </p:sp>
      <p:pic>
        <p:nvPicPr>
          <p:cNvPr id="3" name="Graphic 3">
            <a:extLst>
              <a:ext uri="{FF2B5EF4-FFF2-40B4-BE49-F238E27FC236}">
                <a16:creationId xmlns:a16="http://schemas.microsoft.com/office/drawing/2014/main" id="{DD83702A-75F2-2D10-4272-2F541D39E99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8197" y="5164850"/>
            <a:ext cx="2080504" cy="1432800"/>
          </a:xfrm>
          <a:prstGeom prst="rect">
            <a:avLst/>
          </a:prstGeom>
        </p:spPr>
      </p:pic>
    </p:spTree>
    <p:extLst>
      <p:ext uri="{BB962C8B-B14F-4D97-AF65-F5344CB8AC3E}">
        <p14:creationId xmlns:p14="http://schemas.microsoft.com/office/powerpoint/2010/main" val="2858072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F08EEA54-E466-0847-AD62-FFDE035E2338}"/>
              </a:ext>
            </a:extLst>
          </p:cNvPr>
          <p:cNvPicPr>
            <a:picLocks noChangeAspect="1"/>
          </p:cNvPicPr>
          <p:nvPr/>
        </p:nvPicPr>
        <p:blipFill rotWithShape="1">
          <a:blip r:embed="rId3">
            <a:extLst>
              <a:ext uri="{28A0092B-C50C-407E-A947-70E740481C1C}">
                <a14:useLocalDpi xmlns:a14="http://schemas.microsoft.com/office/drawing/2010/main" val="0"/>
              </a:ext>
            </a:extLst>
          </a:blip>
          <a:srcRect t="8787" r="17936" b="34218"/>
          <a:stretch/>
        </p:blipFill>
        <p:spPr>
          <a:xfrm>
            <a:off x="2070142" y="0"/>
            <a:ext cx="10002796" cy="3908679"/>
          </a:xfrm>
          <a:prstGeom prst="rect">
            <a:avLst/>
          </a:prstGeom>
        </p:spPr>
      </p:pic>
      <p:sp>
        <p:nvSpPr>
          <p:cNvPr id="29" name="Rectangle 28">
            <a:extLst>
              <a:ext uri="{FF2B5EF4-FFF2-40B4-BE49-F238E27FC236}">
                <a16:creationId xmlns:a16="http://schemas.microsoft.com/office/drawing/2014/main" id="{ADD27C87-E173-0E43-B276-F6008733D5C1}"/>
              </a:ext>
            </a:extLst>
          </p:cNvPr>
          <p:cNvSpPr/>
          <p:nvPr/>
        </p:nvSpPr>
        <p:spPr>
          <a:xfrm>
            <a:off x="6590027" y="3573016"/>
            <a:ext cx="2476560" cy="791040"/>
          </a:xfrm>
          <a:prstGeom prst="rect">
            <a:avLst/>
          </a:prstGeom>
          <a:solidFill>
            <a:srgbClr val="00A5D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r>
              <a:rPr kumimoji="1" lang="en-GB" sz="2800" b="1" dirty="0">
                <a:solidFill>
                  <a:srgbClr val="0070C0"/>
                </a:solidFill>
                <a:latin typeface="Arial Narrow" panose="020B0604020202020204" pitchFamily="34" charset="0"/>
                <a:cs typeface="Arial Narrow" panose="020B0604020202020204" pitchFamily="34" charset="0"/>
              </a:rPr>
              <a:t>84%</a:t>
            </a:r>
          </a:p>
          <a:p>
            <a:r>
              <a:rPr kumimoji="1" lang="en-GB" sz="2000" dirty="0" err="1">
                <a:solidFill>
                  <a:schemeClr val="tx1"/>
                </a:solidFill>
                <a:latin typeface="Arial Narrow" panose="020B0604020202020204" pitchFamily="34" charset="0"/>
                <a:cs typeface="Arial Narrow" panose="020B0604020202020204" pitchFamily="34" charset="0"/>
              </a:rPr>
              <a:t>Serviços</a:t>
            </a:r>
            <a:r>
              <a:rPr kumimoji="1" lang="en-GB" sz="2000" dirty="0">
                <a:solidFill>
                  <a:schemeClr val="tx1"/>
                </a:solidFill>
                <a:latin typeface="Arial Narrow" panose="020B0604020202020204" pitchFamily="34" charset="0"/>
                <a:cs typeface="Arial Narrow" panose="020B0604020202020204" pitchFamily="34" charset="0"/>
              </a:rPr>
              <a:t> de TIC</a:t>
            </a:r>
          </a:p>
        </p:txBody>
      </p:sp>
      <p:sp>
        <p:nvSpPr>
          <p:cNvPr id="30" name="Rectangle 29">
            <a:extLst>
              <a:ext uri="{FF2B5EF4-FFF2-40B4-BE49-F238E27FC236}">
                <a16:creationId xmlns:a16="http://schemas.microsoft.com/office/drawing/2014/main" id="{136D2780-B44E-3849-B92A-8F6C6717467F}"/>
              </a:ext>
            </a:extLst>
          </p:cNvPr>
          <p:cNvSpPr/>
          <p:nvPr/>
        </p:nvSpPr>
        <p:spPr>
          <a:xfrm>
            <a:off x="6590027" y="5229200"/>
            <a:ext cx="2476560" cy="791040"/>
          </a:xfrm>
          <a:prstGeom prst="rect">
            <a:avLst/>
          </a:prstGeom>
          <a:solidFill>
            <a:srgbClr val="00A5D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r>
              <a:rPr lang="pt-PT" sz="2800" b="1" dirty="0">
                <a:solidFill>
                  <a:srgbClr val="0070C0"/>
                </a:solidFill>
                <a:latin typeface="Arial Narrow" panose="020B0604020202020204" pitchFamily="34" charset="0"/>
                <a:cs typeface="Arial Narrow" panose="020B0604020202020204" pitchFamily="34" charset="0"/>
              </a:rPr>
              <a:t>€1.3B </a:t>
            </a:r>
          </a:p>
          <a:p>
            <a:r>
              <a:rPr kumimoji="1" lang="en-GB" sz="2000" dirty="0" err="1">
                <a:solidFill>
                  <a:schemeClr val="tx1"/>
                </a:solidFill>
                <a:latin typeface="Arial Narrow" panose="020B0604020202020204" pitchFamily="34" charset="0"/>
                <a:cs typeface="Arial Narrow" panose="020B0604020202020204" pitchFamily="34" charset="0"/>
              </a:rPr>
              <a:t>Exportações</a:t>
            </a:r>
            <a:endParaRPr kumimoji="1" lang="en-GB" sz="2000" dirty="0">
              <a:solidFill>
                <a:schemeClr val="tx1"/>
              </a:solidFill>
              <a:latin typeface="Arial Narrow" panose="020B0604020202020204" pitchFamily="34" charset="0"/>
              <a:cs typeface="Arial Narrow" panose="020B0604020202020204" pitchFamily="34" charset="0"/>
            </a:endParaRPr>
          </a:p>
        </p:txBody>
      </p:sp>
      <p:sp>
        <p:nvSpPr>
          <p:cNvPr id="33" name="Rectangle 32">
            <a:extLst>
              <a:ext uri="{FF2B5EF4-FFF2-40B4-BE49-F238E27FC236}">
                <a16:creationId xmlns:a16="http://schemas.microsoft.com/office/drawing/2014/main" id="{281D6BA6-F0BF-4E4A-A88B-BE32D70DA697}"/>
              </a:ext>
            </a:extLst>
          </p:cNvPr>
          <p:cNvSpPr/>
          <p:nvPr/>
        </p:nvSpPr>
        <p:spPr>
          <a:xfrm>
            <a:off x="3719736" y="3502056"/>
            <a:ext cx="2841641" cy="2540489"/>
          </a:xfrm>
          <a:prstGeom prst="rect">
            <a:avLst/>
          </a:prstGeom>
          <a:solidFill>
            <a:srgbClr val="00A5DF">
              <a:alpha val="249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nchorCtr="0"/>
          <a:lstStyle/>
          <a:p>
            <a:pPr algn="ctr"/>
            <a:r>
              <a:rPr lang="pt-PT" sz="4000" b="1" dirty="0">
                <a:solidFill>
                  <a:srgbClr val="0070C0"/>
                </a:solidFill>
                <a:latin typeface="Arial Narrow" panose="020B0604020202020204" pitchFamily="34" charset="0"/>
                <a:cs typeface="Arial Narrow" panose="020B0604020202020204" pitchFamily="34" charset="0"/>
              </a:rPr>
              <a:t>  70% </a:t>
            </a:r>
            <a:r>
              <a:rPr lang="pt-PT" sz="2800" dirty="0">
                <a:solidFill>
                  <a:schemeClr val="tx1"/>
                </a:solidFill>
                <a:latin typeface="Arial Narrow" panose="020B0604020202020204" pitchFamily="34" charset="0"/>
                <a:cs typeface="Arial Narrow" panose="020B0604020202020204" pitchFamily="34" charset="0"/>
              </a:rPr>
              <a:t>criadas nos últimos 5 anos</a:t>
            </a:r>
          </a:p>
        </p:txBody>
      </p:sp>
      <p:pic>
        <p:nvPicPr>
          <p:cNvPr id="10" name="Picture 4" descr="https://www.newsinheadlines.com/wp-content/uploads/2018/01/Hybon-Elevators-and-Escalators-139.jpg">
            <a:extLst>
              <a:ext uri="{FF2B5EF4-FFF2-40B4-BE49-F238E27FC236}">
                <a16:creationId xmlns:a16="http://schemas.microsoft.com/office/drawing/2014/main" id="{03CD10C0-9372-BF41-A1A6-E7D7264DD47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8524" t="25" r="39298" b="2226"/>
          <a:stretch/>
        </p:blipFill>
        <p:spPr bwMode="auto">
          <a:xfrm>
            <a:off x="0" y="1749"/>
            <a:ext cx="1127125" cy="685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077FD2E8-F335-CD43-946C-33E90B9B1755}"/>
              </a:ext>
            </a:extLst>
          </p:cNvPr>
          <p:cNvPicPr>
            <a:picLocks noChangeAspect="1"/>
          </p:cNvPicPr>
          <p:nvPr/>
        </p:nvPicPr>
        <p:blipFill>
          <a:blip r:embed="rId5"/>
          <a:stretch>
            <a:fillRect/>
          </a:stretch>
        </p:blipFill>
        <p:spPr>
          <a:xfrm>
            <a:off x="193904" y="260350"/>
            <a:ext cx="739317" cy="720000"/>
          </a:xfrm>
          <a:prstGeom prst="rect">
            <a:avLst/>
          </a:prstGeom>
        </p:spPr>
      </p:pic>
      <p:grpSp>
        <p:nvGrpSpPr>
          <p:cNvPr id="5" name="Group 4">
            <a:extLst>
              <a:ext uri="{FF2B5EF4-FFF2-40B4-BE49-F238E27FC236}">
                <a16:creationId xmlns:a16="http://schemas.microsoft.com/office/drawing/2014/main" id="{3CA1E9FF-F9BC-4140-B512-9AB144AFB2FD}"/>
              </a:ext>
            </a:extLst>
          </p:cNvPr>
          <p:cNvGrpSpPr/>
          <p:nvPr/>
        </p:nvGrpSpPr>
        <p:grpSpPr>
          <a:xfrm>
            <a:off x="2056639" y="1909934"/>
            <a:ext cx="2599202" cy="2600606"/>
            <a:chOff x="1226184" y="736012"/>
            <a:chExt cx="2046184" cy="2047290"/>
          </a:xfrm>
        </p:grpSpPr>
        <p:sp>
          <p:nvSpPr>
            <p:cNvPr id="46" name="Oval 45">
              <a:extLst>
                <a:ext uri="{FF2B5EF4-FFF2-40B4-BE49-F238E27FC236}">
                  <a16:creationId xmlns:a16="http://schemas.microsoft.com/office/drawing/2014/main" id="{C542A02C-4E8B-744B-BF4A-4F0298661689}"/>
                </a:ext>
              </a:extLst>
            </p:cNvPr>
            <p:cNvSpPr/>
            <p:nvPr/>
          </p:nvSpPr>
          <p:spPr>
            <a:xfrm>
              <a:off x="1256368" y="767302"/>
              <a:ext cx="2016000" cy="2016000"/>
            </a:xfrm>
            <a:prstGeom prst="ellipse">
              <a:avLst/>
            </a:prstGeom>
            <a:solidFill>
              <a:srgbClr val="00A5D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pt-PT" sz="2000" dirty="0">
                <a:solidFill>
                  <a:srgbClr val="00A5DF"/>
                </a:solidFill>
              </a:endParaRPr>
            </a:p>
          </p:txBody>
        </p:sp>
        <p:sp>
          <p:nvSpPr>
            <p:cNvPr id="15" name="Oval 14">
              <a:extLst>
                <a:ext uri="{FF2B5EF4-FFF2-40B4-BE49-F238E27FC236}">
                  <a16:creationId xmlns:a16="http://schemas.microsoft.com/office/drawing/2014/main" id="{C8A0AC91-936E-FF4C-A2D7-A9832679C779}"/>
                </a:ext>
              </a:extLst>
            </p:cNvPr>
            <p:cNvSpPr/>
            <p:nvPr/>
          </p:nvSpPr>
          <p:spPr>
            <a:xfrm>
              <a:off x="1226184" y="736012"/>
              <a:ext cx="2002892" cy="201600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PT" sz="3200" b="1" dirty="0">
                  <a:solidFill>
                    <a:srgbClr val="00A5DF"/>
                  </a:solidFill>
                </a:rPr>
                <a:t>4073</a:t>
              </a:r>
              <a:r>
                <a:rPr lang="pt-PT" sz="2000" b="1" dirty="0">
                  <a:solidFill>
                    <a:srgbClr val="00A5DF"/>
                  </a:solidFill>
                </a:rPr>
                <a:t> </a:t>
              </a:r>
              <a:r>
                <a:rPr lang="pt-PT" sz="2000" dirty="0">
                  <a:solidFill>
                    <a:srgbClr val="00A5DF"/>
                  </a:solidFill>
                </a:rPr>
                <a:t>STARTUPS  </a:t>
              </a:r>
            </a:p>
            <a:p>
              <a:pPr algn="ctr"/>
              <a:r>
                <a:rPr lang="pt-PT" sz="2000" dirty="0">
                  <a:solidFill>
                    <a:srgbClr val="00A5DF"/>
                  </a:solidFill>
                </a:rPr>
                <a:t>em 2023</a:t>
              </a:r>
            </a:p>
            <a:p>
              <a:pPr algn="ctr"/>
              <a:r>
                <a:rPr lang="pt-PT" sz="1600" dirty="0">
                  <a:solidFill>
                    <a:srgbClr val="00A5DF"/>
                  </a:solidFill>
                </a:rPr>
                <a:t>(25.000 trabalhadores)</a:t>
              </a:r>
            </a:p>
          </p:txBody>
        </p:sp>
      </p:grpSp>
      <p:sp>
        <p:nvSpPr>
          <p:cNvPr id="19" name="Rectangle 18">
            <a:extLst>
              <a:ext uri="{FF2B5EF4-FFF2-40B4-BE49-F238E27FC236}">
                <a16:creationId xmlns:a16="http://schemas.microsoft.com/office/drawing/2014/main" id="{1B08F9FA-2FF0-1E4A-98D1-B4FBC9D4FCE7}"/>
              </a:ext>
            </a:extLst>
          </p:cNvPr>
          <p:cNvSpPr/>
          <p:nvPr/>
        </p:nvSpPr>
        <p:spPr>
          <a:xfrm>
            <a:off x="2077700" y="260648"/>
            <a:ext cx="10093818" cy="506605"/>
          </a:xfrm>
          <a:prstGeom prst="rect">
            <a:avLst/>
          </a:prstGeom>
        </p:spPr>
        <p:txBody>
          <a:bodyPr wrap="square" lIns="144000" tIns="0" rIns="0" bIns="0">
            <a:noAutofit/>
          </a:bodyPr>
          <a:lstStyle/>
          <a:p>
            <a:r>
              <a:rPr lang="en-US" sz="4000" dirty="0">
                <a:solidFill>
                  <a:schemeClr val="bg1"/>
                </a:solidFill>
                <a:latin typeface="Arial Narrow" panose="020B0604020202020204" pitchFamily="34" charset="0"/>
                <a:cs typeface="Arial Narrow" panose="020B0604020202020204" pitchFamily="34" charset="0"/>
              </a:rPr>
              <a:t>STARTUP</a:t>
            </a:r>
            <a:r>
              <a:rPr lang="en-US" sz="4000" b="1" dirty="0">
                <a:solidFill>
                  <a:schemeClr val="bg1"/>
                </a:solidFill>
                <a:latin typeface="Arial Narrow" panose="020B0604020202020204" pitchFamily="34" charset="0"/>
                <a:cs typeface="Arial Narrow" panose="020B0604020202020204" pitchFamily="34" charset="0"/>
              </a:rPr>
              <a:t> ECOSYSTEM</a:t>
            </a:r>
          </a:p>
          <a:p>
            <a:r>
              <a:rPr lang="en-US" sz="2400" b="1" dirty="0">
                <a:solidFill>
                  <a:schemeClr val="bg1"/>
                </a:solidFill>
                <a:latin typeface="Arial Narrow" panose="020B0604020202020204" pitchFamily="34" charset="0"/>
                <a:cs typeface="Arial Narrow" panose="020B0604020202020204" pitchFamily="34" charset="0"/>
              </a:rPr>
              <a:t>PORTUGAL </a:t>
            </a:r>
            <a:r>
              <a:rPr lang="en-US" sz="2400" dirty="0">
                <a:solidFill>
                  <a:schemeClr val="bg1"/>
                </a:solidFill>
                <a:latin typeface="Arial Narrow" panose="020B0604020202020204" pitchFamily="34" charset="0"/>
                <a:cs typeface="Arial Narrow" panose="020B0604020202020204" pitchFamily="34" charset="0"/>
              </a:rPr>
              <a:t>É </a:t>
            </a:r>
            <a:r>
              <a:rPr lang="pt-PT" sz="2400" dirty="0">
                <a:solidFill>
                  <a:schemeClr val="bg1"/>
                </a:solidFill>
                <a:latin typeface="Arial Narrow" panose="020B0604020202020204" pitchFamily="34" charset="0"/>
                <a:cs typeface="Arial Narrow" panose="020B0604020202020204" pitchFamily="34" charset="0"/>
              </a:rPr>
              <a:t>UM ECOSSISTEMA VIBRANTE PARA STARTUPS</a:t>
            </a:r>
            <a:endParaRPr lang="en-US" sz="2400" b="1" dirty="0">
              <a:solidFill>
                <a:schemeClr val="bg1"/>
              </a:solidFill>
              <a:latin typeface="Arial Narrow" panose="020B0604020202020204" pitchFamily="34" charset="0"/>
              <a:cs typeface="Arial Narrow" panose="020B0604020202020204" pitchFamily="34" charset="0"/>
            </a:endParaRPr>
          </a:p>
        </p:txBody>
      </p:sp>
      <p:grpSp>
        <p:nvGrpSpPr>
          <p:cNvPr id="47" name="Group 46">
            <a:extLst>
              <a:ext uri="{FF2B5EF4-FFF2-40B4-BE49-F238E27FC236}">
                <a16:creationId xmlns:a16="http://schemas.microsoft.com/office/drawing/2014/main" id="{627B8ED3-A5BC-DB46-8AD6-583B29CE5301}"/>
              </a:ext>
            </a:extLst>
          </p:cNvPr>
          <p:cNvGrpSpPr/>
          <p:nvPr/>
        </p:nvGrpSpPr>
        <p:grpSpPr>
          <a:xfrm>
            <a:off x="9264352" y="5509925"/>
            <a:ext cx="1242840" cy="1087427"/>
            <a:chOff x="1226184" y="736012"/>
            <a:chExt cx="2046184" cy="2047290"/>
          </a:xfrm>
        </p:grpSpPr>
        <p:sp>
          <p:nvSpPr>
            <p:cNvPr id="48" name="Oval 47">
              <a:extLst>
                <a:ext uri="{FF2B5EF4-FFF2-40B4-BE49-F238E27FC236}">
                  <a16:creationId xmlns:a16="http://schemas.microsoft.com/office/drawing/2014/main" id="{DD01DD7E-395F-7B40-9C31-E2A84D759198}"/>
                </a:ext>
              </a:extLst>
            </p:cNvPr>
            <p:cNvSpPr/>
            <p:nvPr/>
          </p:nvSpPr>
          <p:spPr>
            <a:xfrm>
              <a:off x="1256368" y="767302"/>
              <a:ext cx="2016000" cy="2016000"/>
            </a:xfrm>
            <a:prstGeom prst="ellipse">
              <a:avLst/>
            </a:prstGeom>
            <a:solidFill>
              <a:srgbClr val="00A5D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pt-PT" sz="2000" dirty="0">
                <a:solidFill>
                  <a:srgbClr val="00A5DF"/>
                </a:solidFill>
              </a:endParaRPr>
            </a:p>
          </p:txBody>
        </p:sp>
        <p:sp>
          <p:nvSpPr>
            <p:cNvPr id="49" name="Oval 48">
              <a:extLst>
                <a:ext uri="{FF2B5EF4-FFF2-40B4-BE49-F238E27FC236}">
                  <a16:creationId xmlns:a16="http://schemas.microsoft.com/office/drawing/2014/main" id="{5347A604-CBAA-804F-A356-2E8EFA392279}"/>
                </a:ext>
              </a:extLst>
            </p:cNvPr>
            <p:cNvSpPr/>
            <p:nvPr/>
          </p:nvSpPr>
          <p:spPr>
            <a:xfrm>
              <a:off x="1226184" y="736012"/>
              <a:ext cx="1998759" cy="1998759"/>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2000" b="1" dirty="0">
                  <a:solidFill>
                    <a:srgbClr val="00A5DF"/>
                  </a:solidFill>
                </a:rPr>
                <a:t>&gt;1%</a:t>
              </a:r>
              <a:r>
                <a:rPr lang="en-US" sz="2000" dirty="0">
                  <a:solidFill>
                    <a:srgbClr val="00A5DF"/>
                  </a:solidFill>
                </a:rPr>
                <a:t> </a:t>
              </a:r>
              <a:endParaRPr lang="pt-PT" sz="1400" dirty="0">
                <a:solidFill>
                  <a:srgbClr val="00A5DF"/>
                </a:solidFill>
              </a:endParaRPr>
            </a:p>
            <a:p>
              <a:pPr lvl="0" algn="ctr"/>
              <a:r>
                <a:rPr lang="pt-PT" sz="1400" dirty="0">
                  <a:solidFill>
                    <a:srgbClr val="00A5DF"/>
                  </a:solidFill>
                </a:rPr>
                <a:t>PIB</a:t>
              </a:r>
              <a:endParaRPr lang="en-US" sz="2000" dirty="0">
                <a:solidFill>
                  <a:srgbClr val="00A5DF"/>
                </a:solidFill>
              </a:endParaRPr>
            </a:p>
          </p:txBody>
        </p:sp>
      </p:grpSp>
      <p:sp>
        <p:nvSpPr>
          <p:cNvPr id="21" name="TextBox 153">
            <a:extLst>
              <a:ext uri="{FF2B5EF4-FFF2-40B4-BE49-F238E27FC236}">
                <a16:creationId xmlns:a16="http://schemas.microsoft.com/office/drawing/2014/main" id="{6F3138E7-FC15-4426-BD5E-B13759B0ED9A}"/>
              </a:ext>
            </a:extLst>
          </p:cNvPr>
          <p:cNvSpPr txBox="1">
            <a:spLocks noChangeArrowheads="1"/>
          </p:cNvSpPr>
          <p:nvPr/>
        </p:nvSpPr>
        <p:spPr bwMode="auto">
          <a:xfrm>
            <a:off x="1280682" y="6604659"/>
            <a:ext cx="2952327" cy="12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p>
            <a:pPr eaLnBrk="1" hangingPunct="1"/>
            <a:r>
              <a:rPr lang="pt-PT" altLang="pt-PT" sz="900" b="1" dirty="0">
                <a:latin typeface="Arial Narrow" panose="020B0604020202020204" pitchFamily="34" charset="0"/>
                <a:cs typeface="Arial Narrow" panose="020B0604020202020204" pitchFamily="34" charset="0"/>
              </a:rPr>
              <a:t>Fonte: </a:t>
            </a:r>
            <a:r>
              <a:rPr lang="pt-PT" altLang="pt-PT" sz="900" dirty="0">
                <a:latin typeface="Arial Narrow" panose="020B0604020202020204" pitchFamily="34" charset="0"/>
                <a:cs typeface="Arial Narrow" panose="020B0604020202020204" pitchFamily="34" charset="0"/>
              </a:rPr>
              <a:t>Startup Portugal; IDC; </a:t>
            </a:r>
            <a:r>
              <a:rPr lang="pt-PT" altLang="pt-PT" sz="900" dirty="0" err="1">
                <a:latin typeface="Arial Narrow" panose="020B0604020202020204" pitchFamily="34" charset="0"/>
                <a:cs typeface="Arial Narrow" panose="020B0604020202020204" pitchFamily="34" charset="0"/>
              </a:rPr>
              <a:t>Dealroom</a:t>
            </a:r>
            <a:r>
              <a:rPr lang="pt-PT" altLang="pt-PT" sz="900" dirty="0">
                <a:latin typeface="Arial Narrow" panose="020B0604020202020204" pitchFamily="34" charset="0"/>
                <a:cs typeface="Arial Narrow" panose="020B0604020202020204" pitchFamily="34" charset="0"/>
              </a:rPr>
              <a:t>, 2023</a:t>
            </a:r>
          </a:p>
        </p:txBody>
      </p:sp>
      <p:sp>
        <p:nvSpPr>
          <p:cNvPr id="9" name="Rectangle 67">
            <a:extLst>
              <a:ext uri="{FF2B5EF4-FFF2-40B4-BE49-F238E27FC236}">
                <a16:creationId xmlns:a16="http://schemas.microsoft.com/office/drawing/2014/main" id="{16EE9A53-A136-C654-80A9-20CC0543DC39}"/>
              </a:ext>
            </a:extLst>
          </p:cNvPr>
          <p:cNvSpPr/>
          <p:nvPr/>
        </p:nvSpPr>
        <p:spPr>
          <a:xfrm>
            <a:off x="6600056" y="4394888"/>
            <a:ext cx="2466531" cy="791040"/>
          </a:xfrm>
          <a:prstGeom prst="rect">
            <a:avLst/>
          </a:prstGeom>
          <a:solidFill>
            <a:srgbClr val="00A5DF">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36000" bIns="36000" rtlCol="0" anchor="ctr"/>
          <a:lstStyle/>
          <a:p>
            <a:r>
              <a:rPr lang="pt-PT" sz="2800" b="1" dirty="0">
                <a:solidFill>
                  <a:srgbClr val="0070C0"/>
                </a:solidFill>
                <a:latin typeface="Arial Narrow" panose="020B0604020202020204" pitchFamily="34" charset="0"/>
                <a:cs typeface="Arial Narrow" panose="020B0604020202020204" pitchFamily="34" charset="0"/>
              </a:rPr>
              <a:t>35%</a:t>
            </a:r>
            <a:r>
              <a:rPr lang="pt-PT" sz="2000" b="1" dirty="0">
                <a:solidFill>
                  <a:schemeClr val="tx1"/>
                </a:solidFill>
                <a:latin typeface="Arial Narrow" panose="020B0604020202020204" pitchFamily="34" charset="0"/>
                <a:cs typeface="Arial Narrow" panose="020B0604020202020204" pitchFamily="34" charset="0"/>
              </a:rPr>
              <a:t> </a:t>
            </a:r>
          </a:p>
          <a:p>
            <a:r>
              <a:rPr kumimoji="1" lang="en-GB" sz="2000" dirty="0" err="1">
                <a:solidFill>
                  <a:schemeClr val="tx1"/>
                </a:solidFill>
                <a:latin typeface="Arial Narrow" panose="020B0604020202020204" pitchFamily="34" charset="0"/>
                <a:cs typeface="Arial Narrow" panose="020B0604020202020204" pitchFamily="34" charset="0"/>
              </a:rPr>
              <a:t>Exportadores</a:t>
            </a:r>
            <a:endParaRPr kumimoji="1" lang="en-GB" sz="2000" dirty="0">
              <a:solidFill>
                <a:schemeClr val="tx1"/>
              </a:solidFill>
              <a:latin typeface="Arial Narrow" panose="020B0604020202020204" pitchFamily="34" charset="0"/>
              <a:cs typeface="Arial Narrow" panose="020B0604020202020204" pitchFamily="34" charset="0"/>
            </a:endParaRPr>
          </a:p>
        </p:txBody>
      </p:sp>
      <p:grpSp>
        <p:nvGrpSpPr>
          <p:cNvPr id="12" name="Group 46">
            <a:extLst>
              <a:ext uri="{FF2B5EF4-FFF2-40B4-BE49-F238E27FC236}">
                <a16:creationId xmlns:a16="http://schemas.microsoft.com/office/drawing/2014/main" id="{F85367BD-95D2-7DB3-2012-E10E0FB3EF13}"/>
              </a:ext>
            </a:extLst>
          </p:cNvPr>
          <p:cNvGrpSpPr/>
          <p:nvPr/>
        </p:nvGrpSpPr>
        <p:grpSpPr>
          <a:xfrm>
            <a:off x="10215985" y="4686097"/>
            <a:ext cx="1553577" cy="1326517"/>
            <a:chOff x="528911" y="105981"/>
            <a:chExt cx="2290516" cy="2095002"/>
          </a:xfrm>
        </p:grpSpPr>
        <p:sp>
          <p:nvSpPr>
            <p:cNvPr id="13" name="Oval 12">
              <a:extLst>
                <a:ext uri="{FF2B5EF4-FFF2-40B4-BE49-F238E27FC236}">
                  <a16:creationId xmlns:a16="http://schemas.microsoft.com/office/drawing/2014/main" id="{4C5F4FCA-CAB9-F4B1-E3EF-D40D390152D9}"/>
                </a:ext>
              </a:extLst>
            </p:cNvPr>
            <p:cNvSpPr/>
            <p:nvPr/>
          </p:nvSpPr>
          <p:spPr>
            <a:xfrm>
              <a:off x="803428" y="184982"/>
              <a:ext cx="2015999" cy="2016001"/>
            </a:xfrm>
            <a:prstGeom prst="ellipse">
              <a:avLst/>
            </a:prstGeom>
            <a:solidFill>
              <a:srgbClr val="00A5D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pt-PT" sz="2000" dirty="0">
                <a:solidFill>
                  <a:srgbClr val="00A5DF"/>
                </a:solidFill>
              </a:endParaRPr>
            </a:p>
          </p:txBody>
        </p:sp>
        <p:sp>
          <p:nvSpPr>
            <p:cNvPr id="14" name="Oval 13">
              <a:extLst>
                <a:ext uri="{FF2B5EF4-FFF2-40B4-BE49-F238E27FC236}">
                  <a16:creationId xmlns:a16="http://schemas.microsoft.com/office/drawing/2014/main" id="{5CC73313-BB92-F8E2-79AF-4B03870E92D0}"/>
                </a:ext>
              </a:extLst>
            </p:cNvPr>
            <p:cNvSpPr/>
            <p:nvPr/>
          </p:nvSpPr>
          <p:spPr>
            <a:xfrm>
              <a:off x="528911" y="105981"/>
              <a:ext cx="2239660" cy="1998759"/>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2000" b="1" dirty="0">
                  <a:solidFill>
                    <a:srgbClr val="00A5DF"/>
                  </a:solidFill>
                </a:rPr>
                <a:t>5%</a:t>
              </a:r>
              <a:r>
                <a:rPr lang="en-US" sz="2000" dirty="0">
                  <a:solidFill>
                    <a:srgbClr val="00A5DF"/>
                  </a:solidFill>
                </a:rPr>
                <a:t> </a:t>
              </a:r>
            </a:p>
            <a:p>
              <a:pPr lvl="0" algn="ctr"/>
              <a:r>
                <a:rPr lang="en-US" sz="1400" dirty="0">
                  <a:solidFill>
                    <a:srgbClr val="00A5DF"/>
                  </a:solidFill>
                </a:rPr>
                <a:t>Total </a:t>
              </a:r>
              <a:r>
                <a:rPr lang="en-US" sz="1400" dirty="0" err="1">
                  <a:solidFill>
                    <a:srgbClr val="00A5DF"/>
                  </a:solidFill>
                </a:rPr>
                <a:t>Exportações</a:t>
              </a:r>
              <a:r>
                <a:rPr lang="en-US" sz="1400" dirty="0">
                  <a:solidFill>
                    <a:srgbClr val="00A5DF"/>
                  </a:solidFill>
                </a:rPr>
                <a:t> (</a:t>
              </a:r>
              <a:r>
                <a:rPr lang="en-US" sz="1400" dirty="0" err="1">
                  <a:solidFill>
                    <a:srgbClr val="00A5DF"/>
                  </a:solidFill>
                </a:rPr>
                <a:t>Serviços</a:t>
              </a:r>
              <a:r>
                <a:rPr lang="en-US" sz="1400" dirty="0">
                  <a:solidFill>
                    <a:srgbClr val="00A5DF"/>
                  </a:solidFill>
                </a:rPr>
                <a:t>)</a:t>
              </a:r>
              <a:endParaRPr lang="pt-PT" sz="1400" dirty="0">
                <a:solidFill>
                  <a:srgbClr val="00A5DF"/>
                </a:solidFill>
              </a:endParaRPr>
            </a:p>
          </p:txBody>
        </p:sp>
      </p:grpSp>
      <p:grpSp>
        <p:nvGrpSpPr>
          <p:cNvPr id="16" name="Group 67">
            <a:extLst>
              <a:ext uri="{FF2B5EF4-FFF2-40B4-BE49-F238E27FC236}">
                <a16:creationId xmlns:a16="http://schemas.microsoft.com/office/drawing/2014/main" id="{42047633-DAF4-2A73-0620-115B7BB638E0}"/>
              </a:ext>
            </a:extLst>
          </p:cNvPr>
          <p:cNvGrpSpPr/>
          <p:nvPr/>
        </p:nvGrpSpPr>
        <p:grpSpPr>
          <a:xfrm>
            <a:off x="9532551" y="840317"/>
            <a:ext cx="1835735" cy="1890301"/>
            <a:chOff x="3719736" y="7749479"/>
            <a:chExt cx="2107580" cy="2108703"/>
          </a:xfrm>
        </p:grpSpPr>
        <p:sp>
          <p:nvSpPr>
            <p:cNvPr id="17" name="Oval 16">
              <a:extLst>
                <a:ext uri="{FF2B5EF4-FFF2-40B4-BE49-F238E27FC236}">
                  <a16:creationId xmlns:a16="http://schemas.microsoft.com/office/drawing/2014/main" id="{B96943F8-120C-F768-C106-CEAB5C4362B7}"/>
                </a:ext>
              </a:extLst>
            </p:cNvPr>
            <p:cNvSpPr/>
            <p:nvPr/>
          </p:nvSpPr>
          <p:spPr>
            <a:xfrm>
              <a:off x="3750377" y="7781243"/>
              <a:ext cx="2076939" cy="2076939"/>
            </a:xfrm>
            <a:prstGeom prst="ellipse">
              <a:avLst/>
            </a:prstGeom>
            <a:solidFill>
              <a:srgbClr val="00A5D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pt-PT" sz="1200" b="1" dirty="0">
                <a:solidFill>
                  <a:srgbClr val="00A5DF"/>
                </a:solidFill>
                <a:latin typeface="Arial Narrow" panose="020B0604020202020204" pitchFamily="34" charset="0"/>
                <a:cs typeface="Arial Narrow" panose="020B0604020202020204" pitchFamily="34" charset="0"/>
              </a:endParaRPr>
            </a:p>
          </p:txBody>
        </p:sp>
        <p:sp>
          <p:nvSpPr>
            <p:cNvPr id="18" name="Oval 17">
              <a:extLst>
                <a:ext uri="{FF2B5EF4-FFF2-40B4-BE49-F238E27FC236}">
                  <a16:creationId xmlns:a16="http://schemas.microsoft.com/office/drawing/2014/main" id="{51586DE1-47DE-083C-CFFE-0C849E83465D}"/>
                </a:ext>
              </a:extLst>
            </p:cNvPr>
            <p:cNvSpPr/>
            <p:nvPr/>
          </p:nvSpPr>
          <p:spPr>
            <a:xfrm>
              <a:off x="3719736" y="7749479"/>
              <a:ext cx="2029025" cy="2029026"/>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b="1" dirty="0">
                  <a:solidFill>
                    <a:schemeClr val="tx1"/>
                  </a:solidFill>
                  <a:latin typeface="Arial Narrow" panose="020B0604020202020204" pitchFamily="34" charset="0"/>
                  <a:cs typeface="Arial Narrow" panose="020B0604020202020204" pitchFamily="34" charset="0"/>
                </a:rPr>
                <a:t>12º País </a:t>
              </a:r>
              <a:r>
                <a:rPr lang="en-GB" sz="1600" b="1" dirty="0" err="1">
                  <a:solidFill>
                    <a:schemeClr val="tx1"/>
                  </a:solidFill>
                  <a:latin typeface="Arial Narrow" panose="020B0604020202020204" pitchFamily="34" charset="0"/>
                  <a:cs typeface="Arial Narrow" panose="020B0604020202020204" pitchFamily="34" charset="0"/>
                </a:rPr>
                <a:t>mais</a:t>
              </a:r>
              <a:r>
                <a:rPr lang="en-GB" sz="1600" b="1" dirty="0">
                  <a:solidFill>
                    <a:schemeClr val="tx1"/>
                  </a:solidFill>
                  <a:latin typeface="Arial Narrow" panose="020B0604020202020204" pitchFamily="34" charset="0"/>
                  <a:cs typeface="Arial Narrow" panose="020B0604020202020204" pitchFamily="34" charset="0"/>
                </a:rPr>
                <a:t> </a:t>
              </a:r>
              <a:r>
                <a:rPr lang="en-GB" sz="1600" b="1" dirty="0" err="1">
                  <a:solidFill>
                    <a:schemeClr val="tx1"/>
                  </a:solidFill>
                  <a:latin typeface="Arial Narrow" panose="020B0604020202020204" pitchFamily="34" charset="0"/>
                  <a:cs typeface="Arial Narrow" panose="020B0604020202020204" pitchFamily="34" charset="0"/>
                </a:rPr>
                <a:t>inovador</a:t>
              </a:r>
              <a:r>
                <a:rPr lang="en-GB" sz="1600" b="1" dirty="0">
                  <a:solidFill>
                    <a:schemeClr val="tx1"/>
                  </a:solidFill>
                  <a:latin typeface="Arial Narrow" panose="020B0604020202020204" pitchFamily="34" charset="0"/>
                  <a:cs typeface="Arial Narrow" panose="020B0604020202020204" pitchFamily="34" charset="0"/>
                </a:rPr>
                <a:t> da UE</a:t>
              </a:r>
            </a:p>
            <a:p>
              <a:pPr algn="ctr"/>
              <a:r>
                <a:rPr lang="en-GB" sz="1200" b="1" dirty="0">
                  <a:solidFill>
                    <a:schemeClr val="tx1"/>
                  </a:solidFill>
                  <a:latin typeface="Arial Narrow" panose="020B0604020202020204" pitchFamily="34" charset="0"/>
                  <a:cs typeface="Arial Narrow" panose="020B0604020202020204" pitchFamily="34" charset="0"/>
                </a:rPr>
                <a:t>(Innovation Scoreboard EU)</a:t>
              </a:r>
              <a:endParaRPr lang="pt-PT" sz="1200" b="1" dirty="0">
                <a:solidFill>
                  <a:schemeClr val="tx1"/>
                </a:solidFill>
                <a:latin typeface="Arial Narrow" panose="020B0604020202020204" pitchFamily="34" charset="0"/>
                <a:cs typeface="Arial Narrow" panose="020B0604020202020204" pitchFamily="34" charset="0"/>
              </a:endParaRPr>
            </a:p>
          </p:txBody>
        </p:sp>
      </p:grpSp>
      <p:grpSp>
        <p:nvGrpSpPr>
          <p:cNvPr id="20" name="Group 1">
            <a:extLst>
              <a:ext uri="{FF2B5EF4-FFF2-40B4-BE49-F238E27FC236}">
                <a16:creationId xmlns:a16="http://schemas.microsoft.com/office/drawing/2014/main" id="{950AFA11-3C53-3213-44C4-FB210B0529E3}"/>
              </a:ext>
            </a:extLst>
          </p:cNvPr>
          <p:cNvGrpSpPr/>
          <p:nvPr/>
        </p:nvGrpSpPr>
        <p:grpSpPr>
          <a:xfrm>
            <a:off x="8906989" y="2378636"/>
            <a:ext cx="1975899" cy="2092157"/>
            <a:chOff x="1226184" y="736012"/>
            <a:chExt cx="2046185" cy="2047290"/>
          </a:xfrm>
        </p:grpSpPr>
        <p:sp>
          <p:nvSpPr>
            <p:cNvPr id="22" name="Oval 21">
              <a:extLst>
                <a:ext uri="{FF2B5EF4-FFF2-40B4-BE49-F238E27FC236}">
                  <a16:creationId xmlns:a16="http://schemas.microsoft.com/office/drawing/2014/main" id="{2576AE68-46D5-C3D5-1A46-239CB684A15C}"/>
                </a:ext>
              </a:extLst>
            </p:cNvPr>
            <p:cNvSpPr/>
            <p:nvPr/>
          </p:nvSpPr>
          <p:spPr>
            <a:xfrm>
              <a:off x="1256368" y="767302"/>
              <a:ext cx="2016001" cy="2016000"/>
            </a:xfrm>
            <a:prstGeom prst="ellipse">
              <a:avLst/>
            </a:prstGeom>
            <a:solidFill>
              <a:srgbClr val="00A5D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pt-PT" sz="2000" dirty="0">
                <a:solidFill>
                  <a:srgbClr val="00A5DF"/>
                </a:solidFill>
              </a:endParaRPr>
            </a:p>
          </p:txBody>
        </p:sp>
        <p:sp>
          <p:nvSpPr>
            <p:cNvPr id="23" name="Oval 22">
              <a:extLst>
                <a:ext uri="{FF2B5EF4-FFF2-40B4-BE49-F238E27FC236}">
                  <a16:creationId xmlns:a16="http://schemas.microsoft.com/office/drawing/2014/main" id="{0264A629-D985-39FA-7039-BC61B4B306AA}"/>
                </a:ext>
              </a:extLst>
            </p:cNvPr>
            <p:cNvSpPr/>
            <p:nvPr/>
          </p:nvSpPr>
          <p:spPr>
            <a:xfrm>
              <a:off x="1226184" y="736012"/>
              <a:ext cx="2002892" cy="2002892"/>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GB" sz="1600" b="1" dirty="0">
                  <a:solidFill>
                    <a:srgbClr val="01A5E0"/>
                  </a:solidFill>
                  <a:latin typeface="Arial Narrow" panose="020B0604020202020204" pitchFamily="34" charset="0"/>
                  <a:cs typeface="Arial Narrow" panose="020B0604020202020204" pitchFamily="34" charset="0"/>
                </a:rPr>
                <a:t>€1.4 mil M</a:t>
              </a:r>
              <a:endParaRPr lang="en-GB" sz="1200" dirty="0">
                <a:solidFill>
                  <a:schemeClr val="tx1"/>
                </a:solidFill>
                <a:latin typeface="Arial Narrow" panose="020B0604020202020204" pitchFamily="34" charset="0"/>
                <a:cs typeface="Arial Narrow" panose="020B0604020202020204" pitchFamily="34" charset="0"/>
              </a:endParaRPr>
            </a:p>
            <a:p>
              <a:pPr algn="ctr"/>
              <a:r>
                <a:rPr lang="en-GB" sz="1200" dirty="0">
                  <a:solidFill>
                    <a:schemeClr val="tx1"/>
                  </a:solidFill>
                  <a:latin typeface="Arial Narrow" panose="020B0604020202020204" pitchFamily="34" charset="0"/>
                  <a:cs typeface="Arial Narrow" panose="020B0604020202020204" pitchFamily="34" charset="0"/>
                </a:rPr>
                <a:t>CAPITAL ANGARIADO (2021)</a:t>
              </a:r>
            </a:p>
            <a:p>
              <a:pPr algn="ctr"/>
              <a:r>
                <a:rPr lang="en-GB" sz="1000" dirty="0">
                  <a:solidFill>
                    <a:schemeClr val="tx1"/>
                  </a:solidFill>
                  <a:latin typeface="Arial Narrow" panose="020B0604020202020204" pitchFamily="34" charset="0"/>
                  <a:cs typeface="Arial Narrow" panose="020B0604020202020204" pitchFamily="34" charset="0"/>
                </a:rPr>
                <a:t>___________________</a:t>
              </a:r>
            </a:p>
            <a:p>
              <a:pPr algn="ctr"/>
              <a:r>
                <a:rPr lang="en-GB" sz="1000" dirty="0">
                  <a:solidFill>
                    <a:schemeClr val="tx1"/>
                  </a:solidFill>
                  <a:latin typeface="Arial Narrow" panose="020B0604020202020204" pitchFamily="34" charset="0"/>
                  <a:cs typeface="Arial Narrow" panose="020B0604020202020204" pitchFamily="34" charset="0"/>
                </a:rPr>
                <a:t>DEALROOM</a:t>
              </a:r>
              <a:endParaRPr lang="pt-PT" sz="1000" dirty="0">
                <a:solidFill>
                  <a:schemeClr val="tx1"/>
                </a:solidFill>
              </a:endParaRPr>
            </a:p>
          </p:txBody>
        </p:sp>
      </p:grpSp>
    </p:spTree>
    <p:extLst>
      <p:ext uri="{BB962C8B-B14F-4D97-AF65-F5344CB8AC3E}">
        <p14:creationId xmlns:p14="http://schemas.microsoft.com/office/powerpoint/2010/main" val="5850516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55">
            <a:extLst>
              <a:ext uri="{FF2B5EF4-FFF2-40B4-BE49-F238E27FC236}">
                <a16:creationId xmlns:a16="http://schemas.microsoft.com/office/drawing/2014/main" id="{4982A311-69BE-024A-BAB3-1DADF1498A81}"/>
              </a:ext>
            </a:extLst>
          </p:cNvPr>
          <p:cNvPicPr>
            <a:picLocks noChangeAspect="1"/>
          </p:cNvPicPr>
          <p:nvPr/>
        </p:nvPicPr>
        <p:blipFill rotWithShape="1">
          <a:blip r:embed="rId3">
            <a:extLst>
              <a:ext uri="{28A0092B-C50C-407E-A947-70E740481C1C}">
                <a14:useLocalDpi xmlns:a14="http://schemas.microsoft.com/office/drawing/2010/main" val="0"/>
              </a:ext>
            </a:extLst>
          </a:blip>
          <a:srcRect t="8787" r="17936" b="34218"/>
          <a:stretch/>
        </p:blipFill>
        <p:spPr>
          <a:xfrm>
            <a:off x="2070142" y="0"/>
            <a:ext cx="10002796" cy="3908679"/>
          </a:xfrm>
          <a:prstGeom prst="rect">
            <a:avLst/>
          </a:prstGeom>
        </p:spPr>
      </p:pic>
      <p:pic>
        <p:nvPicPr>
          <p:cNvPr id="10" name="Picture 4" descr="https://www.newsinheadlines.com/wp-content/uploads/2018/01/Hybon-Elevators-and-Escalators-139.jpg">
            <a:extLst>
              <a:ext uri="{FF2B5EF4-FFF2-40B4-BE49-F238E27FC236}">
                <a16:creationId xmlns:a16="http://schemas.microsoft.com/office/drawing/2014/main" id="{03CD10C0-9372-BF41-A1A6-E7D7264DD47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8524" t="25" r="39298" b="2226"/>
          <a:stretch/>
        </p:blipFill>
        <p:spPr bwMode="auto">
          <a:xfrm>
            <a:off x="0" y="1749"/>
            <a:ext cx="1127125" cy="685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077FD2E8-F335-CD43-946C-33E90B9B1755}"/>
              </a:ext>
            </a:extLst>
          </p:cNvPr>
          <p:cNvPicPr>
            <a:picLocks noChangeAspect="1"/>
          </p:cNvPicPr>
          <p:nvPr/>
        </p:nvPicPr>
        <p:blipFill>
          <a:blip r:embed="rId5"/>
          <a:stretch>
            <a:fillRect/>
          </a:stretch>
        </p:blipFill>
        <p:spPr>
          <a:xfrm>
            <a:off x="193904" y="260350"/>
            <a:ext cx="739317" cy="720000"/>
          </a:xfrm>
          <a:prstGeom prst="rect">
            <a:avLst/>
          </a:prstGeom>
        </p:spPr>
      </p:pic>
      <p:grpSp>
        <p:nvGrpSpPr>
          <p:cNvPr id="5" name="Group 4">
            <a:extLst>
              <a:ext uri="{FF2B5EF4-FFF2-40B4-BE49-F238E27FC236}">
                <a16:creationId xmlns:a16="http://schemas.microsoft.com/office/drawing/2014/main" id="{3CA1E9FF-F9BC-4140-B512-9AB144AFB2FD}"/>
              </a:ext>
            </a:extLst>
          </p:cNvPr>
          <p:cNvGrpSpPr/>
          <p:nvPr/>
        </p:nvGrpSpPr>
        <p:grpSpPr>
          <a:xfrm>
            <a:off x="1343472" y="1348737"/>
            <a:ext cx="4125059" cy="4127288"/>
            <a:chOff x="1226184" y="736012"/>
            <a:chExt cx="2046184" cy="2047290"/>
          </a:xfrm>
        </p:grpSpPr>
        <p:sp>
          <p:nvSpPr>
            <p:cNvPr id="46" name="Oval 45">
              <a:extLst>
                <a:ext uri="{FF2B5EF4-FFF2-40B4-BE49-F238E27FC236}">
                  <a16:creationId xmlns:a16="http://schemas.microsoft.com/office/drawing/2014/main" id="{C542A02C-4E8B-744B-BF4A-4F0298661689}"/>
                </a:ext>
              </a:extLst>
            </p:cNvPr>
            <p:cNvSpPr/>
            <p:nvPr/>
          </p:nvSpPr>
          <p:spPr>
            <a:xfrm>
              <a:off x="1256368" y="767302"/>
              <a:ext cx="2016000" cy="2016000"/>
            </a:xfrm>
            <a:prstGeom prst="ellipse">
              <a:avLst/>
            </a:prstGeom>
            <a:solidFill>
              <a:srgbClr val="00A5D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pt-PT" sz="2000" dirty="0">
                <a:solidFill>
                  <a:srgbClr val="00A5DF"/>
                </a:solidFill>
              </a:endParaRPr>
            </a:p>
          </p:txBody>
        </p:sp>
        <p:sp>
          <p:nvSpPr>
            <p:cNvPr id="15" name="Oval 14">
              <a:extLst>
                <a:ext uri="{FF2B5EF4-FFF2-40B4-BE49-F238E27FC236}">
                  <a16:creationId xmlns:a16="http://schemas.microsoft.com/office/drawing/2014/main" id="{C8A0AC91-936E-FF4C-A2D7-A9832679C779}"/>
                </a:ext>
              </a:extLst>
            </p:cNvPr>
            <p:cNvSpPr/>
            <p:nvPr/>
          </p:nvSpPr>
          <p:spPr>
            <a:xfrm>
              <a:off x="1226184" y="736012"/>
              <a:ext cx="2002892" cy="2002892"/>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GB" sz="2400" b="1" dirty="0">
                  <a:solidFill>
                    <a:srgbClr val="01A5E0"/>
                  </a:solidFill>
                  <a:latin typeface="Arial Narrow" panose="020B0604020202020204" pitchFamily="34" charset="0"/>
                  <a:cs typeface="Arial Narrow" panose="020B0604020202020204" pitchFamily="34" charset="0"/>
                </a:rPr>
                <a:t>ONE-STOP-SHOP </a:t>
              </a:r>
            </a:p>
            <a:p>
              <a:pPr algn="ctr"/>
              <a:r>
                <a:rPr lang="en-GB" sz="2400" dirty="0">
                  <a:solidFill>
                    <a:srgbClr val="01A5E0"/>
                  </a:solidFill>
                  <a:latin typeface="Arial Narrow" panose="020B0604020202020204" pitchFamily="34" charset="0"/>
                  <a:cs typeface="Arial Narrow" panose="020B0604020202020204" pitchFamily="34" charset="0"/>
                </a:rPr>
                <a:t>PARA O EMPREENDEDOR</a:t>
              </a:r>
              <a:endParaRPr lang="en-GB" sz="2400" b="1" dirty="0">
                <a:solidFill>
                  <a:srgbClr val="01A5E0"/>
                </a:solidFill>
                <a:latin typeface="Arial Narrow" panose="020B0604020202020204" pitchFamily="34" charset="0"/>
                <a:cs typeface="Arial Narrow" panose="020B0604020202020204" pitchFamily="34" charset="0"/>
              </a:endParaRPr>
            </a:p>
            <a:p>
              <a:pPr algn="ctr"/>
              <a:endParaRPr lang="pt-PT" sz="2000" dirty="0">
                <a:solidFill>
                  <a:srgbClr val="00A5DF"/>
                </a:solidFill>
              </a:endParaRPr>
            </a:p>
          </p:txBody>
        </p:sp>
      </p:grpSp>
      <p:sp>
        <p:nvSpPr>
          <p:cNvPr id="23" name="TextBox 22">
            <a:extLst>
              <a:ext uri="{FF2B5EF4-FFF2-40B4-BE49-F238E27FC236}">
                <a16:creationId xmlns:a16="http://schemas.microsoft.com/office/drawing/2014/main" id="{6C998FCE-6F3C-6649-A4D4-51FB76D3EF4F}"/>
              </a:ext>
            </a:extLst>
          </p:cNvPr>
          <p:cNvSpPr txBox="1"/>
          <p:nvPr/>
        </p:nvSpPr>
        <p:spPr>
          <a:xfrm>
            <a:off x="1487488" y="4542924"/>
            <a:ext cx="3739215" cy="1190332"/>
          </a:xfrm>
          <a:prstGeom prst="rect">
            <a:avLst/>
          </a:prstGeom>
          <a:solidFill>
            <a:schemeClr val="bg1"/>
          </a:solidFill>
          <a:ln>
            <a:noFill/>
          </a:ln>
        </p:spPr>
        <p:txBody>
          <a:bodyPr wrap="square" lIns="0" tIns="0" rIns="0" bIns="0" rtlCol="0" anchor="ctr">
            <a:noAutofit/>
          </a:bodyPr>
          <a:lstStyle>
            <a:defPPr>
              <a:defRPr lang="pt-PT"/>
            </a:defPPr>
            <a:lvl1pPr>
              <a:defRPr sz="1000"/>
            </a:lvl1pPr>
          </a:lstStyle>
          <a:p>
            <a:pPr algn="ctr"/>
            <a:r>
              <a:rPr lang="pt-PT" sz="2000" b="1" dirty="0">
                <a:latin typeface="Arial Narrow" panose="020B0604020202020204" pitchFamily="34" charset="0"/>
                <a:cs typeface="Arial Narrow" panose="020B0604020202020204" pitchFamily="34" charset="0"/>
              </a:rPr>
              <a:t>ASSOCIAÇÃO PORTUGUESA </a:t>
            </a:r>
          </a:p>
          <a:p>
            <a:pPr algn="ctr"/>
            <a:r>
              <a:rPr lang="pt-PT" sz="2000" dirty="0">
                <a:latin typeface="Arial Narrow" panose="020B0604020202020204" pitchFamily="34" charset="0"/>
                <a:cs typeface="Arial Narrow" panose="020B0604020202020204" pitchFamily="34" charset="0"/>
              </a:rPr>
              <a:t>PARA A </a:t>
            </a:r>
            <a:r>
              <a:rPr lang="pt-PT" sz="2000" b="1" dirty="0">
                <a:latin typeface="Arial Narrow" panose="020B0604020202020204" pitchFamily="34" charset="0"/>
                <a:cs typeface="Arial Narrow" panose="020B0604020202020204" pitchFamily="34" charset="0"/>
              </a:rPr>
              <a:t>PROMOÇÃO </a:t>
            </a:r>
          </a:p>
          <a:p>
            <a:pPr algn="ctr"/>
            <a:r>
              <a:rPr lang="pt-PT" sz="2000" dirty="0">
                <a:latin typeface="Arial Narrow" panose="020B0604020202020204" pitchFamily="34" charset="0"/>
                <a:cs typeface="Arial Narrow" panose="020B0604020202020204" pitchFamily="34" charset="0"/>
              </a:rPr>
              <a:t>DO </a:t>
            </a:r>
            <a:r>
              <a:rPr lang="pt-PT" sz="2000" b="1" dirty="0">
                <a:latin typeface="Arial Narrow" panose="020B0604020202020204" pitchFamily="34" charset="0"/>
                <a:cs typeface="Arial Narrow" panose="020B0604020202020204" pitchFamily="34" charset="0"/>
              </a:rPr>
              <a:t>EMPREENDEDORISMO</a:t>
            </a:r>
          </a:p>
        </p:txBody>
      </p:sp>
      <p:sp>
        <p:nvSpPr>
          <p:cNvPr id="24" name="Process 23">
            <a:extLst>
              <a:ext uri="{FF2B5EF4-FFF2-40B4-BE49-F238E27FC236}">
                <a16:creationId xmlns:a16="http://schemas.microsoft.com/office/drawing/2014/main" id="{BDCFD00C-1B58-5941-BDDB-70E2EB424494}"/>
              </a:ext>
            </a:extLst>
          </p:cNvPr>
          <p:cNvSpPr/>
          <p:nvPr/>
        </p:nvSpPr>
        <p:spPr>
          <a:xfrm>
            <a:off x="5439136" y="3917750"/>
            <a:ext cx="4025660" cy="2679900"/>
          </a:xfrm>
          <a:prstGeom prst="flowChartProcess">
            <a:avLst/>
          </a:prstGeom>
          <a:noFill/>
          <a:ln w="12700">
            <a:solidFill>
              <a:srgbClr val="00A5D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25" name="Rectangle 24">
            <a:extLst>
              <a:ext uri="{FF2B5EF4-FFF2-40B4-BE49-F238E27FC236}">
                <a16:creationId xmlns:a16="http://schemas.microsoft.com/office/drawing/2014/main" id="{13A598D9-0F9D-EF40-95CF-ED61A097C6CC}"/>
              </a:ext>
            </a:extLst>
          </p:cNvPr>
          <p:cNvSpPr/>
          <p:nvPr/>
        </p:nvSpPr>
        <p:spPr>
          <a:xfrm>
            <a:off x="5427013" y="3645024"/>
            <a:ext cx="4037783" cy="277590"/>
          </a:xfrm>
          <a:prstGeom prst="rect">
            <a:avLst/>
          </a:prstGeom>
        </p:spPr>
        <p:txBody>
          <a:bodyPr wrap="square" lIns="0" tIns="0" rIns="0" bIns="0">
            <a:noAutofit/>
          </a:bodyPr>
          <a:lstStyle/>
          <a:p>
            <a:pPr algn="ctr"/>
            <a:r>
              <a:rPr lang="en-GB" sz="1600" b="1" dirty="0">
                <a:latin typeface="Arial Narrow" panose="020B0604020202020204" pitchFamily="34" charset="0"/>
                <a:cs typeface="Arial Narrow" panose="020B0604020202020204" pitchFamily="34" charset="0"/>
              </a:rPr>
              <a:t>ALGUMAS INCUBADORAS DE REFERÊNCIA</a:t>
            </a:r>
          </a:p>
        </p:txBody>
      </p:sp>
      <p:sp>
        <p:nvSpPr>
          <p:cNvPr id="27" name="Rectangle 26">
            <a:extLst>
              <a:ext uri="{FF2B5EF4-FFF2-40B4-BE49-F238E27FC236}">
                <a16:creationId xmlns:a16="http://schemas.microsoft.com/office/drawing/2014/main" id="{54E4FB6D-E67C-5845-A739-C1AB107D0783}"/>
              </a:ext>
            </a:extLst>
          </p:cNvPr>
          <p:cNvSpPr/>
          <p:nvPr/>
        </p:nvSpPr>
        <p:spPr>
          <a:xfrm>
            <a:off x="9538714" y="3413605"/>
            <a:ext cx="2534224" cy="457729"/>
          </a:xfrm>
          <a:prstGeom prst="rect">
            <a:avLst/>
          </a:prstGeom>
        </p:spPr>
        <p:txBody>
          <a:bodyPr wrap="square" lIns="0" tIns="0" rIns="0" bIns="0">
            <a:noAutofit/>
          </a:bodyPr>
          <a:lstStyle/>
          <a:p>
            <a:pPr algn="ctr"/>
            <a:r>
              <a:rPr lang="en-GB" sz="1600" b="1" dirty="0">
                <a:latin typeface="Arial Narrow" panose="020B0604020202020204" pitchFamily="34" charset="0"/>
                <a:cs typeface="Arial Narrow" panose="020B0604020202020204" pitchFamily="34" charset="0"/>
              </a:rPr>
              <a:t>ALGUMAS ACELERADORAS DE REFERÊNCIA</a:t>
            </a:r>
          </a:p>
        </p:txBody>
      </p:sp>
      <p:pic>
        <p:nvPicPr>
          <p:cNvPr id="35" name="Picture 34" descr="Text&#10;&#10;Description automatically generated with medium confidence">
            <a:hlinkClick r:id="rId6"/>
            <a:extLst>
              <a:ext uri="{FF2B5EF4-FFF2-40B4-BE49-F238E27FC236}">
                <a16:creationId xmlns:a16="http://schemas.microsoft.com/office/drawing/2014/main" id="{E7F78213-EBBD-6F46-8DE3-9075EC00013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37509" y="4120793"/>
            <a:ext cx="1050579" cy="541591"/>
          </a:xfrm>
          <a:prstGeom prst="rect">
            <a:avLst/>
          </a:prstGeom>
        </p:spPr>
      </p:pic>
      <p:pic>
        <p:nvPicPr>
          <p:cNvPr id="36" name="Graphic 35">
            <a:hlinkClick r:id="rId8"/>
            <a:extLst>
              <a:ext uri="{FF2B5EF4-FFF2-40B4-BE49-F238E27FC236}">
                <a16:creationId xmlns:a16="http://schemas.microsoft.com/office/drawing/2014/main" id="{333B7815-88BE-884A-90DF-0DBE606E31E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33547" y="4159309"/>
            <a:ext cx="1474107" cy="425223"/>
          </a:xfrm>
          <a:prstGeom prst="rect">
            <a:avLst/>
          </a:prstGeom>
        </p:spPr>
      </p:pic>
      <p:pic>
        <p:nvPicPr>
          <p:cNvPr id="37" name="Picture 36" descr="Logo&#10;&#10;Description automatically generated">
            <a:hlinkClick r:id="rId11"/>
            <a:extLst>
              <a:ext uri="{FF2B5EF4-FFF2-40B4-BE49-F238E27FC236}">
                <a16:creationId xmlns:a16="http://schemas.microsoft.com/office/drawing/2014/main" id="{E9A3FC1F-9865-AF4C-853F-1C93FA99AA2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597081" y="5827937"/>
            <a:ext cx="1646702" cy="615840"/>
          </a:xfrm>
          <a:prstGeom prst="rect">
            <a:avLst/>
          </a:prstGeom>
        </p:spPr>
      </p:pic>
      <p:pic>
        <p:nvPicPr>
          <p:cNvPr id="38" name="Picture 37" descr="Diagram&#10;&#10;Description automatically generated">
            <a:hlinkClick r:id="rId13"/>
            <a:extLst>
              <a:ext uri="{FF2B5EF4-FFF2-40B4-BE49-F238E27FC236}">
                <a16:creationId xmlns:a16="http://schemas.microsoft.com/office/drawing/2014/main" id="{E3AC6F47-3135-444C-9081-AEEE4602CB7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29696" y="4911903"/>
            <a:ext cx="1118501" cy="688511"/>
          </a:xfrm>
          <a:prstGeom prst="rect">
            <a:avLst/>
          </a:prstGeom>
        </p:spPr>
      </p:pic>
      <p:pic>
        <p:nvPicPr>
          <p:cNvPr id="39" name="Picture 38" descr="A picture containing text, handcart&#10;&#10;Description automatically generated">
            <a:hlinkClick r:id="rId15"/>
            <a:extLst>
              <a:ext uri="{FF2B5EF4-FFF2-40B4-BE49-F238E27FC236}">
                <a16:creationId xmlns:a16="http://schemas.microsoft.com/office/drawing/2014/main" id="{D2F7FEEE-DA02-B141-B26A-5E651EC4BEB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587863" y="5932968"/>
            <a:ext cx="1384928" cy="541591"/>
          </a:xfrm>
          <a:prstGeom prst="rect">
            <a:avLst/>
          </a:prstGeom>
        </p:spPr>
      </p:pic>
      <p:pic>
        <p:nvPicPr>
          <p:cNvPr id="40" name="Picture 39" descr="A picture containing shape&#10;&#10;Description automatically generated">
            <a:hlinkClick r:id="rId17"/>
            <a:extLst>
              <a:ext uri="{FF2B5EF4-FFF2-40B4-BE49-F238E27FC236}">
                <a16:creationId xmlns:a16="http://schemas.microsoft.com/office/drawing/2014/main" id="{9F7DC2E0-1AF0-5143-ABE6-BAC78232E344}"/>
              </a:ext>
            </a:extLst>
          </p:cNvPr>
          <p:cNvPicPr>
            <a:picLocks noChangeAspect="1"/>
          </p:cNvPicPr>
          <p:nvPr/>
        </p:nvPicPr>
        <p:blipFill rotWithShape="1">
          <a:blip r:embed="rId18">
            <a:extLst>
              <a:ext uri="{28A0092B-C50C-407E-A947-70E740481C1C}">
                <a14:useLocalDpi xmlns:a14="http://schemas.microsoft.com/office/drawing/2010/main" val="0"/>
              </a:ext>
            </a:extLst>
          </a:blip>
          <a:srcRect t="34875" b="36082"/>
          <a:stretch/>
        </p:blipFill>
        <p:spPr>
          <a:xfrm>
            <a:off x="5518130" y="5095094"/>
            <a:ext cx="1119743" cy="325211"/>
          </a:xfrm>
          <a:prstGeom prst="rect">
            <a:avLst/>
          </a:prstGeom>
        </p:spPr>
      </p:pic>
      <p:pic>
        <p:nvPicPr>
          <p:cNvPr id="43" name="Picture 42" descr="Text&#10;&#10;Description automatically generated">
            <a:hlinkClick r:id="rId19"/>
            <a:extLst>
              <a:ext uri="{FF2B5EF4-FFF2-40B4-BE49-F238E27FC236}">
                <a16:creationId xmlns:a16="http://schemas.microsoft.com/office/drawing/2014/main" id="{B245CBC3-4735-AC4B-AD6C-671984CD26CB}"/>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18954" t="7029" r="18631" b="6187"/>
          <a:stretch/>
        </p:blipFill>
        <p:spPr>
          <a:xfrm>
            <a:off x="10127852" y="4215357"/>
            <a:ext cx="1506832" cy="864485"/>
          </a:xfrm>
          <a:prstGeom prst="rect">
            <a:avLst/>
          </a:prstGeom>
        </p:spPr>
      </p:pic>
      <p:pic>
        <p:nvPicPr>
          <p:cNvPr id="44" name="Picture 43" descr="Logo&#10;&#10;Description automatically generated">
            <a:hlinkClick r:id="rId21"/>
            <a:extLst>
              <a:ext uri="{FF2B5EF4-FFF2-40B4-BE49-F238E27FC236}">
                <a16:creationId xmlns:a16="http://schemas.microsoft.com/office/drawing/2014/main" id="{456145CB-78E6-B64C-BBD2-70293A8760D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219563" y="5600414"/>
            <a:ext cx="1285704" cy="674995"/>
          </a:xfrm>
          <a:prstGeom prst="rect">
            <a:avLst/>
          </a:prstGeom>
        </p:spPr>
      </p:pic>
      <p:sp>
        <p:nvSpPr>
          <p:cNvPr id="55" name="Process 54">
            <a:extLst>
              <a:ext uri="{FF2B5EF4-FFF2-40B4-BE49-F238E27FC236}">
                <a16:creationId xmlns:a16="http://schemas.microsoft.com/office/drawing/2014/main" id="{ED91546D-7F99-924E-B05A-EFB2025AFE0F}"/>
              </a:ext>
            </a:extLst>
          </p:cNvPr>
          <p:cNvSpPr/>
          <p:nvPr/>
        </p:nvSpPr>
        <p:spPr>
          <a:xfrm>
            <a:off x="9538714" y="3920350"/>
            <a:ext cx="2534224" cy="2679900"/>
          </a:xfrm>
          <a:prstGeom prst="flowChartProcess">
            <a:avLst/>
          </a:prstGeom>
          <a:noFill/>
          <a:ln w="12700">
            <a:solidFill>
              <a:srgbClr val="00A5D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T"/>
          </a:p>
        </p:txBody>
      </p:sp>
      <p:grpSp>
        <p:nvGrpSpPr>
          <p:cNvPr id="8" name="Group 67">
            <a:extLst>
              <a:ext uri="{FF2B5EF4-FFF2-40B4-BE49-F238E27FC236}">
                <a16:creationId xmlns:a16="http://schemas.microsoft.com/office/drawing/2014/main" id="{DD1DFFD4-C1CE-F5C1-6E08-4EECF8A8DCA3}"/>
              </a:ext>
            </a:extLst>
          </p:cNvPr>
          <p:cNvGrpSpPr/>
          <p:nvPr/>
        </p:nvGrpSpPr>
        <p:grpSpPr>
          <a:xfrm>
            <a:off x="9532551" y="840317"/>
            <a:ext cx="1835735" cy="1890301"/>
            <a:chOff x="3719736" y="7749479"/>
            <a:chExt cx="2107580" cy="2108703"/>
          </a:xfrm>
        </p:grpSpPr>
        <p:sp>
          <p:nvSpPr>
            <p:cNvPr id="9" name="Oval 8">
              <a:extLst>
                <a:ext uri="{FF2B5EF4-FFF2-40B4-BE49-F238E27FC236}">
                  <a16:creationId xmlns:a16="http://schemas.microsoft.com/office/drawing/2014/main" id="{896F30ED-0893-83F8-2359-4D242863793A}"/>
                </a:ext>
              </a:extLst>
            </p:cNvPr>
            <p:cNvSpPr/>
            <p:nvPr/>
          </p:nvSpPr>
          <p:spPr>
            <a:xfrm>
              <a:off x="3750377" y="7781243"/>
              <a:ext cx="2076939" cy="2076939"/>
            </a:xfrm>
            <a:prstGeom prst="ellipse">
              <a:avLst/>
            </a:prstGeom>
            <a:solidFill>
              <a:srgbClr val="00A5D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pt-PT" sz="1200" b="1" dirty="0">
                <a:solidFill>
                  <a:srgbClr val="00A5DF"/>
                </a:solidFill>
                <a:latin typeface="Arial Narrow" panose="020B0604020202020204" pitchFamily="34" charset="0"/>
                <a:cs typeface="Arial Narrow" panose="020B0604020202020204" pitchFamily="34" charset="0"/>
              </a:endParaRPr>
            </a:p>
          </p:txBody>
        </p:sp>
        <p:sp>
          <p:nvSpPr>
            <p:cNvPr id="12" name="Oval 11">
              <a:extLst>
                <a:ext uri="{FF2B5EF4-FFF2-40B4-BE49-F238E27FC236}">
                  <a16:creationId xmlns:a16="http://schemas.microsoft.com/office/drawing/2014/main" id="{3079F10E-A799-6743-EDB3-F7DB445F180F}"/>
                </a:ext>
              </a:extLst>
            </p:cNvPr>
            <p:cNvSpPr/>
            <p:nvPr/>
          </p:nvSpPr>
          <p:spPr>
            <a:xfrm>
              <a:off x="3719736" y="7749479"/>
              <a:ext cx="2029025" cy="2029026"/>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500" b="1" dirty="0">
                  <a:solidFill>
                    <a:schemeClr val="tx1"/>
                  </a:solidFill>
                  <a:latin typeface="Arial Narrow" panose="020B0604020202020204" pitchFamily="34" charset="0"/>
                  <a:cs typeface="Arial Narrow" panose="020B0604020202020204" pitchFamily="34" charset="0"/>
                </a:rPr>
                <a:t>12º no Ranking Top 100 de </a:t>
              </a:r>
              <a:r>
                <a:rPr lang="en-GB" sz="1500" b="1" dirty="0" err="1">
                  <a:solidFill>
                    <a:schemeClr val="tx1"/>
                  </a:solidFill>
                  <a:latin typeface="Arial Narrow" panose="020B0604020202020204" pitchFamily="34" charset="0"/>
                  <a:cs typeface="Arial Narrow" panose="020B0604020202020204" pitchFamily="34" charset="0"/>
                </a:rPr>
                <a:t>Ecossistemas</a:t>
              </a:r>
              <a:r>
                <a:rPr lang="en-GB" sz="1500" b="1" dirty="0">
                  <a:solidFill>
                    <a:schemeClr val="tx1"/>
                  </a:solidFill>
                  <a:latin typeface="Arial Narrow" panose="020B0604020202020204" pitchFamily="34" charset="0"/>
                  <a:cs typeface="Arial Narrow" panose="020B0604020202020204" pitchFamily="34" charset="0"/>
                </a:rPr>
                <a:t> em </a:t>
              </a:r>
              <a:r>
                <a:rPr lang="en-GB" sz="1500" b="1" dirty="0" err="1">
                  <a:solidFill>
                    <a:schemeClr val="tx1"/>
                  </a:solidFill>
                  <a:latin typeface="Arial Narrow" panose="020B0604020202020204" pitchFamily="34" charset="0"/>
                  <a:cs typeface="Arial Narrow" panose="020B0604020202020204" pitchFamily="34" charset="0"/>
                </a:rPr>
                <a:t>Crescimento</a:t>
              </a:r>
              <a:endParaRPr lang="en-GB" sz="1500" b="1" dirty="0">
                <a:solidFill>
                  <a:schemeClr val="tx1"/>
                </a:solidFill>
                <a:latin typeface="Arial Narrow" panose="020B0604020202020204" pitchFamily="34" charset="0"/>
                <a:cs typeface="Arial Narrow" panose="020B0604020202020204" pitchFamily="34" charset="0"/>
              </a:endParaRPr>
            </a:p>
            <a:p>
              <a:pPr algn="ctr"/>
              <a:r>
                <a:rPr lang="en-GB" sz="1200" b="1" dirty="0">
                  <a:solidFill>
                    <a:schemeClr val="tx1"/>
                  </a:solidFill>
                  <a:latin typeface="Arial Narrow" panose="020B0604020202020204" pitchFamily="34" charset="0"/>
                  <a:cs typeface="Arial Narrow" panose="020B0604020202020204" pitchFamily="34" charset="0"/>
                </a:rPr>
                <a:t>(Startup Genome)</a:t>
              </a:r>
              <a:endParaRPr lang="pt-PT" sz="1200" b="1" dirty="0">
                <a:solidFill>
                  <a:schemeClr val="tx1"/>
                </a:solidFill>
                <a:latin typeface="Arial Narrow" panose="020B0604020202020204" pitchFamily="34" charset="0"/>
                <a:cs typeface="Arial Narrow" panose="020B0604020202020204" pitchFamily="34" charset="0"/>
              </a:endParaRPr>
            </a:p>
          </p:txBody>
        </p:sp>
      </p:grpSp>
      <p:pic>
        <p:nvPicPr>
          <p:cNvPr id="2" name="Imagem 1">
            <a:extLst>
              <a:ext uri="{FF2B5EF4-FFF2-40B4-BE49-F238E27FC236}">
                <a16:creationId xmlns:a16="http://schemas.microsoft.com/office/drawing/2014/main" id="{A6935D4E-7339-B248-3F36-C2EE1CFF7263}"/>
              </a:ext>
            </a:extLst>
          </p:cNvPr>
          <p:cNvPicPr>
            <a:picLocks noChangeAspect="1"/>
          </p:cNvPicPr>
          <p:nvPr/>
        </p:nvPicPr>
        <p:blipFill>
          <a:blip r:embed="rId23"/>
          <a:stretch>
            <a:fillRect/>
          </a:stretch>
        </p:blipFill>
        <p:spPr>
          <a:xfrm>
            <a:off x="2049694" y="3636148"/>
            <a:ext cx="2440088" cy="704136"/>
          </a:xfrm>
          <a:prstGeom prst="rect">
            <a:avLst/>
          </a:prstGeom>
        </p:spPr>
      </p:pic>
      <p:pic>
        <p:nvPicPr>
          <p:cNvPr id="4" name="Imagem 3">
            <a:hlinkClick r:id="rId24"/>
            <a:extLst>
              <a:ext uri="{FF2B5EF4-FFF2-40B4-BE49-F238E27FC236}">
                <a16:creationId xmlns:a16="http://schemas.microsoft.com/office/drawing/2014/main" id="{0AD97BD2-FB01-68FB-E3F7-20F8B59B069A}"/>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8188631" y="5072429"/>
            <a:ext cx="1018878" cy="265333"/>
          </a:xfrm>
          <a:prstGeom prst="rect">
            <a:avLst/>
          </a:prstGeom>
        </p:spPr>
      </p:pic>
      <p:sp>
        <p:nvSpPr>
          <p:cNvPr id="3" name="Rectangle 2">
            <a:extLst>
              <a:ext uri="{FF2B5EF4-FFF2-40B4-BE49-F238E27FC236}">
                <a16:creationId xmlns:a16="http://schemas.microsoft.com/office/drawing/2014/main" id="{7FDD051A-8D62-4125-E794-A679767BE1E0}"/>
              </a:ext>
            </a:extLst>
          </p:cNvPr>
          <p:cNvSpPr/>
          <p:nvPr/>
        </p:nvSpPr>
        <p:spPr>
          <a:xfrm>
            <a:off x="2077700" y="260648"/>
            <a:ext cx="10093818" cy="506605"/>
          </a:xfrm>
          <a:prstGeom prst="rect">
            <a:avLst/>
          </a:prstGeom>
        </p:spPr>
        <p:txBody>
          <a:bodyPr wrap="square" lIns="144000" tIns="0" rIns="0" bIns="0">
            <a:noAutofit/>
          </a:bodyPr>
          <a:lstStyle/>
          <a:p>
            <a:r>
              <a:rPr lang="en-US" sz="4000" dirty="0">
                <a:solidFill>
                  <a:schemeClr val="bg1"/>
                </a:solidFill>
                <a:latin typeface="Arial Narrow" panose="020B0604020202020204" pitchFamily="34" charset="0"/>
                <a:cs typeface="Arial Narrow" panose="020B0604020202020204" pitchFamily="34" charset="0"/>
              </a:rPr>
              <a:t>ECOSSISTEMA </a:t>
            </a:r>
            <a:r>
              <a:rPr lang="en-US" sz="4000" b="1" dirty="0">
                <a:solidFill>
                  <a:schemeClr val="bg1"/>
                </a:solidFill>
                <a:latin typeface="Arial Narrow" panose="020B0604020202020204" pitchFamily="34" charset="0"/>
                <a:cs typeface="Arial Narrow" panose="020B0604020202020204" pitchFamily="34" charset="0"/>
              </a:rPr>
              <a:t>DE STARTUPS</a:t>
            </a:r>
          </a:p>
          <a:p>
            <a:r>
              <a:rPr lang="en-US" sz="2400" b="1" dirty="0">
                <a:solidFill>
                  <a:schemeClr val="bg1"/>
                </a:solidFill>
                <a:latin typeface="Arial Narrow" panose="020B0604020202020204" pitchFamily="34" charset="0"/>
                <a:cs typeface="Arial Narrow" panose="020B0604020202020204" pitchFamily="34" charset="0"/>
              </a:rPr>
              <a:t>PORTUGAL </a:t>
            </a:r>
            <a:r>
              <a:rPr lang="en-US" sz="2400" dirty="0">
                <a:solidFill>
                  <a:schemeClr val="bg1"/>
                </a:solidFill>
                <a:latin typeface="Arial Narrow" panose="020B0604020202020204" pitchFamily="34" charset="0"/>
                <a:cs typeface="Arial Narrow" panose="020B0604020202020204" pitchFamily="34" charset="0"/>
              </a:rPr>
              <a:t>É </a:t>
            </a:r>
            <a:r>
              <a:rPr lang="pt-PT" sz="2400" dirty="0">
                <a:solidFill>
                  <a:schemeClr val="bg1"/>
                </a:solidFill>
                <a:latin typeface="Arial Narrow" panose="020B0604020202020204" pitchFamily="34" charset="0"/>
                <a:cs typeface="Arial Narrow" panose="020B0604020202020204" pitchFamily="34" charset="0"/>
              </a:rPr>
              <a:t>UM ECOSSISTEMA VIBRANTE PARA STARTUPS</a:t>
            </a:r>
            <a:endParaRPr lang="en-US" sz="2400" b="1" dirty="0">
              <a:solidFill>
                <a:schemeClr val="bg1"/>
              </a:solidFill>
              <a:latin typeface="Arial Narrow" panose="020B0604020202020204" pitchFamily="34" charset="0"/>
              <a:cs typeface="Arial Narrow" panose="020B0604020202020204" pitchFamily="34" charset="0"/>
            </a:endParaRPr>
          </a:p>
        </p:txBody>
      </p:sp>
      <p:grpSp>
        <p:nvGrpSpPr>
          <p:cNvPr id="6" name="Group 49">
            <a:extLst>
              <a:ext uri="{FF2B5EF4-FFF2-40B4-BE49-F238E27FC236}">
                <a16:creationId xmlns:a16="http://schemas.microsoft.com/office/drawing/2014/main" id="{1E945CEC-39AB-BD6A-740F-608A532EDBDE}"/>
              </a:ext>
            </a:extLst>
          </p:cNvPr>
          <p:cNvGrpSpPr/>
          <p:nvPr/>
        </p:nvGrpSpPr>
        <p:grpSpPr>
          <a:xfrm>
            <a:off x="7701147" y="1962155"/>
            <a:ext cx="1542636" cy="1446174"/>
            <a:chOff x="1256368" y="718772"/>
            <a:chExt cx="2016000" cy="2064530"/>
          </a:xfrm>
        </p:grpSpPr>
        <p:sp>
          <p:nvSpPr>
            <p:cNvPr id="7" name="Oval 6">
              <a:extLst>
                <a:ext uri="{FF2B5EF4-FFF2-40B4-BE49-F238E27FC236}">
                  <a16:creationId xmlns:a16="http://schemas.microsoft.com/office/drawing/2014/main" id="{563DB18F-D14B-3BCB-1FA1-C0EF1070EE4C}"/>
                </a:ext>
              </a:extLst>
            </p:cNvPr>
            <p:cNvSpPr/>
            <p:nvPr/>
          </p:nvSpPr>
          <p:spPr>
            <a:xfrm>
              <a:off x="1256368" y="767302"/>
              <a:ext cx="2016000" cy="2016000"/>
            </a:xfrm>
            <a:prstGeom prst="ellipse">
              <a:avLst/>
            </a:prstGeom>
            <a:solidFill>
              <a:srgbClr val="00A5D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pt-PT" sz="2000" dirty="0">
                <a:solidFill>
                  <a:srgbClr val="00A5DF"/>
                </a:solidFill>
              </a:endParaRPr>
            </a:p>
          </p:txBody>
        </p:sp>
        <p:sp>
          <p:nvSpPr>
            <p:cNvPr id="13" name="Oval 12">
              <a:extLst>
                <a:ext uri="{FF2B5EF4-FFF2-40B4-BE49-F238E27FC236}">
                  <a16:creationId xmlns:a16="http://schemas.microsoft.com/office/drawing/2014/main" id="{A000E68F-AF0D-649C-1B26-842102EAD4B9}"/>
                </a:ext>
              </a:extLst>
            </p:cNvPr>
            <p:cNvSpPr/>
            <p:nvPr/>
          </p:nvSpPr>
          <p:spPr>
            <a:xfrm>
              <a:off x="1273609" y="718772"/>
              <a:ext cx="1998759" cy="199876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2000" b="1" dirty="0">
                  <a:solidFill>
                    <a:schemeClr val="tx1"/>
                  </a:solidFill>
                  <a:latin typeface="Arial Narrow" panose="020B0604020202020204" pitchFamily="34" charset="0"/>
                </a:rPr>
                <a:t>169</a:t>
              </a:r>
            </a:p>
            <a:p>
              <a:pPr lvl="0" algn="ctr"/>
              <a:r>
                <a:rPr lang="en-US" sz="1600" b="1" dirty="0" err="1">
                  <a:solidFill>
                    <a:schemeClr val="tx1"/>
                  </a:solidFill>
                  <a:latin typeface="Arial Narrow" panose="020B0604020202020204" pitchFamily="34" charset="0"/>
                </a:rPr>
                <a:t>Incubadoras</a:t>
              </a:r>
              <a:r>
                <a:rPr lang="en-US" sz="1600" b="1" dirty="0">
                  <a:solidFill>
                    <a:schemeClr val="tx1"/>
                  </a:solidFill>
                  <a:latin typeface="Arial Narrow" panose="020B0604020202020204" pitchFamily="34" charset="0"/>
                </a:rPr>
                <a:t>/</a:t>
              </a:r>
            </a:p>
            <a:p>
              <a:pPr lvl="0" algn="ctr"/>
              <a:r>
                <a:rPr lang="en-US" sz="1600" b="1" dirty="0" err="1">
                  <a:solidFill>
                    <a:schemeClr val="tx1"/>
                  </a:solidFill>
                  <a:latin typeface="Arial Narrow" panose="020B0604020202020204" pitchFamily="34" charset="0"/>
                </a:rPr>
                <a:t>Aceleradoras</a:t>
              </a:r>
              <a:endParaRPr lang="pt-PT" sz="1600" b="1" dirty="0">
                <a:solidFill>
                  <a:schemeClr val="tx1"/>
                </a:solidFill>
                <a:latin typeface="Arial Narrow" panose="020B0604020202020204" pitchFamily="34" charset="0"/>
              </a:endParaRPr>
            </a:p>
          </p:txBody>
        </p:sp>
      </p:grpSp>
    </p:spTree>
    <p:extLst>
      <p:ext uri="{BB962C8B-B14F-4D97-AF65-F5344CB8AC3E}">
        <p14:creationId xmlns:p14="http://schemas.microsoft.com/office/powerpoint/2010/main" val="14920436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88A595AA-225D-4F4B-9238-63AEFCC0720F}"/>
              </a:ext>
            </a:extLst>
          </p:cNvPr>
          <p:cNvPicPr>
            <a:picLocks noChangeAspect="1"/>
          </p:cNvPicPr>
          <p:nvPr/>
        </p:nvPicPr>
        <p:blipFill rotWithShape="1">
          <a:blip r:embed="rId3"/>
          <a:srcRect t="12638" r="24093" b="33888"/>
          <a:stretch/>
        </p:blipFill>
        <p:spPr>
          <a:xfrm>
            <a:off x="2068681" y="0"/>
            <a:ext cx="9643943" cy="3822467"/>
          </a:xfrm>
          <a:prstGeom prst="rect">
            <a:avLst/>
          </a:prstGeom>
        </p:spPr>
      </p:pic>
      <p:sp>
        <p:nvSpPr>
          <p:cNvPr id="80" name="Oval 79">
            <a:extLst>
              <a:ext uri="{FF2B5EF4-FFF2-40B4-BE49-F238E27FC236}">
                <a16:creationId xmlns:a16="http://schemas.microsoft.com/office/drawing/2014/main" id="{93CB94D1-47C1-8F4C-A9CC-3F0EB40A1E47}"/>
              </a:ext>
            </a:extLst>
          </p:cNvPr>
          <p:cNvSpPr/>
          <p:nvPr/>
        </p:nvSpPr>
        <p:spPr>
          <a:xfrm>
            <a:off x="1559496" y="2352891"/>
            <a:ext cx="3591147" cy="3591147"/>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44000" tIns="0" rIns="0" bIns="0" rtlCol="0" anchor="t" anchorCtr="0"/>
          <a:lstStyle/>
          <a:p>
            <a:r>
              <a:rPr lang="pt-PT" b="1" dirty="0">
                <a:solidFill>
                  <a:schemeClr val="tx1"/>
                </a:solidFill>
                <a:latin typeface="Arial Narrow" panose="020B0604020202020204" pitchFamily="34" charset="0"/>
                <a:cs typeface="Arial Narrow" panose="020B0604020202020204" pitchFamily="34" charset="0"/>
              </a:rPr>
              <a:t>DISTRIBUIÇÃO DE V.N. DAS STARTUPS POR SETOR</a:t>
            </a:r>
          </a:p>
        </p:txBody>
      </p:sp>
      <p:sp>
        <p:nvSpPr>
          <p:cNvPr id="32" name="Oval 31">
            <a:extLst>
              <a:ext uri="{FF2B5EF4-FFF2-40B4-BE49-F238E27FC236}">
                <a16:creationId xmlns:a16="http://schemas.microsoft.com/office/drawing/2014/main" id="{23224B58-61DB-B640-95C2-C0E26A3A4DF6}"/>
              </a:ext>
            </a:extLst>
          </p:cNvPr>
          <p:cNvSpPr/>
          <p:nvPr/>
        </p:nvSpPr>
        <p:spPr>
          <a:xfrm>
            <a:off x="6530660" y="2049180"/>
            <a:ext cx="3324036" cy="3324036"/>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08000" tIns="0" rIns="0" bIns="0" rtlCol="0" anchor="t" anchorCtr="0"/>
          <a:lstStyle/>
          <a:p>
            <a:r>
              <a:rPr lang="pt-PT" b="1" dirty="0">
                <a:solidFill>
                  <a:schemeClr val="tx1"/>
                </a:solidFill>
                <a:latin typeface="Arial Narrow" panose="020B0604020202020204" pitchFamily="34" charset="0"/>
                <a:cs typeface="Arial Narrow" panose="020B0604020202020204" pitchFamily="34" charset="0"/>
              </a:rPr>
              <a:t>NÚMERO DE STARTUPS </a:t>
            </a:r>
          </a:p>
          <a:p>
            <a:r>
              <a:rPr lang="pt-PT" b="1" dirty="0">
                <a:solidFill>
                  <a:schemeClr val="tx1"/>
                </a:solidFill>
                <a:latin typeface="Arial Narrow" panose="020B0604020202020204" pitchFamily="34" charset="0"/>
                <a:cs typeface="Arial Narrow" panose="020B0604020202020204" pitchFamily="34" charset="0"/>
              </a:rPr>
              <a:t>POR SETOR</a:t>
            </a:r>
          </a:p>
        </p:txBody>
      </p:sp>
      <p:pic>
        <p:nvPicPr>
          <p:cNvPr id="10" name="Picture 4" descr="https://www.newsinheadlines.com/wp-content/uploads/2018/01/Hybon-Elevators-and-Escalators-139.jpg">
            <a:extLst>
              <a:ext uri="{FF2B5EF4-FFF2-40B4-BE49-F238E27FC236}">
                <a16:creationId xmlns:a16="http://schemas.microsoft.com/office/drawing/2014/main" id="{03CD10C0-9372-BF41-A1A6-E7D7264DD47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8524" t="25" r="39298" b="2226"/>
          <a:stretch/>
        </p:blipFill>
        <p:spPr bwMode="auto">
          <a:xfrm>
            <a:off x="0" y="1749"/>
            <a:ext cx="1127125" cy="685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077FD2E8-F335-CD43-946C-33E90B9B1755}"/>
              </a:ext>
            </a:extLst>
          </p:cNvPr>
          <p:cNvPicPr>
            <a:picLocks noChangeAspect="1"/>
          </p:cNvPicPr>
          <p:nvPr/>
        </p:nvPicPr>
        <p:blipFill>
          <a:blip r:embed="rId5"/>
          <a:stretch>
            <a:fillRect/>
          </a:stretch>
        </p:blipFill>
        <p:spPr>
          <a:xfrm>
            <a:off x="193904" y="260350"/>
            <a:ext cx="739317" cy="720000"/>
          </a:xfrm>
          <a:prstGeom prst="rect">
            <a:avLst/>
          </a:prstGeom>
        </p:spPr>
      </p:pic>
      <p:sp>
        <p:nvSpPr>
          <p:cNvPr id="19" name="Rectangle 18">
            <a:extLst>
              <a:ext uri="{FF2B5EF4-FFF2-40B4-BE49-F238E27FC236}">
                <a16:creationId xmlns:a16="http://schemas.microsoft.com/office/drawing/2014/main" id="{1B08F9FA-2FF0-1E4A-98D1-B4FBC9D4FCE7}"/>
              </a:ext>
            </a:extLst>
          </p:cNvPr>
          <p:cNvSpPr/>
          <p:nvPr/>
        </p:nvSpPr>
        <p:spPr>
          <a:xfrm>
            <a:off x="2077700" y="260648"/>
            <a:ext cx="10093818" cy="931311"/>
          </a:xfrm>
          <a:prstGeom prst="rect">
            <a:avLst/>
          </a:prstGeom>
        </p:spPr>
        <p:txBody>
          <a:bodyPr wrap="square" lIns="144000" tIns="0" rIns="0" bIns="0">
            <a:noAutofit/>
          </a:bodyPr>
          <a:lstStyle/>
          <a:p>
            <a:r>
              <a:rPr lang="en-US" sz="4000" dirty="0">
                <a:solidFill>
                  <a:schemeClr val="bg1"/>
                </a:solidFill>
                <a:latin typeface="Arial Narrow" panose="020B0604020202020204" pitchFamily="34" charset="0"/>
                <a:cs typeface="Arial Narrow" panose="020B0604020202020204" pitchFamily="34" charset="0"/>
              </a:rPr>
              <a:t>ECOSSISTEMA </a:t>
            </a:r>
            <a:r>
              <a:rPr lang="en-US" sz="4000" b="1" dirty="0">
                <a:solidFill>
                  <a:schemeClr val="bg1"/>
                </a:solidFill>
                <a:latin typeface="Arial Narrow" panose="020B0604020202020204" pitchFamily="34" charset="0"/>
                <a:cs typeface="Arial Narrow" panose="020B0604020202020204" pitchFamily="34" charset="0"/>
              </a:rPr>
              <a:t>DE STARTUPS</a:t>
            </a:r>
          </a:p>
          <a:p>
            <a:r>
              <a:rPr lang="en-US" sz="2400" b="1" dirty="0">
                <a:solidFill>
                  <a:schemeClr val="bg1"/>
                </a:solidFill>
                <a:latin typeface="Arial Narrow" panose="020B0604020202020204" pitchFamily="34" charset="0"/>
                <a:cs typeface="Arial Narrow" panose="020B0604020202020204" pitchFamily="34" charset="0"/>
              </a:rPr>
              <a:t>STARTUPS </a:t>
            </a:r>
            <a:r>
              <a:rPr lang="en-US" sz="2400" dirty="0">
                <a:solidFill>
                  <a:schemeClr val="bg1"/>
                </a:solidFill>
                <a:latin typeface="Arial Narrow" panose="020B0604020202020204" pitchFamily="34" charset="0"/>
                <a:cs typeface="Arial Narrow" panose="020B0604020202020204" pitchFamily="34" charset="0"/>
              </a:rPr>
              <a:t>&amp; </a:t>
            </a:r>
            <a:r>
              <a:rPr lang="en-US" sz="2400" b="1" dirty="0">
                <a:solidFill>
                  <a:schemeClr val="bg1"/>
                </a:solidFill>
                <a:latin typeface="Arial Narrow" panose="020B0604020202020204" pitchFamily="34" charset="0"/>
                <a:cs typeface="Arial Narrow" panose="020B0604020202020204" pitchFamily="34" charset="0"/>
              </a:rPr>
              <a:t>SCALEUPS</a:t>
            </a:r>
          </a:p>
        </p:txBody>
      </p:sp>
      <p:grpSp>
        <p:nvGrpSpPr>
          <p:cNvPr id="51" name="Group 50">
            <a:extLst>
              <a:ext uri="{FF2B5EF4-FFF2-40B4-BE49-F238E27FC236}">
                <a16:creationId xmlns:a16="http://schemas.microsoft.com/office/drawing/2014/main" id="{67FFDCBE-CB9F-1346-B649-BD7C61D5E3EE}"/>
              </a:ext>
            </a:extLst>
          </p:cNvPr>
          <p:cNvGrpSpPr/>
          <p:nvPr/>
        </p:nvGrpSpPr>
        <p:grpSpPr>
          <a:xfrm>
            <a:off x="10535479" y="1737828"/>
            <a:ext cx="1379773" cy="1380507"/>
            <a:chOff x="3719736" y="7749480"/>
            <a:chExt cx="2107580" cy="2108702"/>
          </a:xfrm>
        </p:grpSpPr>
        <p:sp>
          <p:nvSpPr>
            <p:cNvPr id="52" name="Oval 51">
              <a:extLst>
                <a:ext uri="{FF2B5EF4-FFF2-40B4-BE49-F238E27FC236}">
                  <a16:creationId xmlns:a16="http://schemas.microsoft.com/office/drawing/2014/main" id="{098C901D-444C-1946-92A9-C403CA0A8D03}"/>
                </a:ext>
              </a:extLst>
            </p:cNvPr>
            <p:cNvSpPr/>
            <p:nvPr/>
          </p:nvSpPr>
          <p:spPr>
            <a:xfrm>
              <a:off x="3750377" y="7781243"/>
              <a:ext cx="2076939" cy="2076939"/>
            </a:xfrm>
            <a:prstGeom prst="ellipse">
              <a:avLst/>
            </a:prstGeom>
            <a:solidFill>
              <a:srgbClr val="00A5D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pt-PT" sz="1200" b="1" dirty="0">
                <a:solidFill>
                  <a:srgbClr val="00A5DF"/>
                </a:solidFill>
                <a:latin typeface="Arial Narrow" panose="020B0604020202020204" pitchFamily="34" charset="0"/>
                <a:cs typeface="Arial Narrow" panose="020B0604020202020204" pitchFamily="34" charset="0"/>
              </a:endParaRPr>
            </a:p>
          </p:txBody>
        </p:sp>
        <p:sp>
          <p:nvSpPr>
            <p:cNvPr id="66" name="Oval 65">
              <a:extLst>
                <a:ext uri="{FF2B5EF4-FFF2-40B4-BE49-F238E27FC236}">
                  <a16:creationId xmlns:a16="http://schemas.microsoft.com/office/drawing/2014/main" id="{D2764A21-8CBA-1541-8BDB-F3D3F07B57F5}"/>
                </a:ext>
              </a:extLst>
            </p:cNvPr>
            <p:cNvSpPr/>
            <p:nvPr/>
          </p:nvSpPr>
          <p:spPr>
            <a:xfrm>
              <a:off x="3719736" y="7749480"/>
              <a:ext cx="2029026" cy="2029026"/>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PT" sz="1200" b="1" dirty="0">
                  <a:solidFill>
                    <a:schemeClr val="tx1"/>
                  </a:solidFill>
                  <a:latin typeface="Arial Narrow" panose="020B0604020202020204" pitchFamily="34" charset="0"/>
                  <a:cs typeface="Arial Narrow" panose="020B0604020202020204" pitchFamily="34" charset="0"/>
                </a:rPr>
                <a:t>75.2% </a:t>
              </a:r>
            </a:p>
            <a:p>
              <a:pPr algn="ctr"/>
              <a:r>
                <a:rPr lang="pt-PT" sz="1200" b="1" dirty="0">
                  <a:solidFill>
                    <a:schemeClr val="tx1"/>
                  </a:solidFill>
                  <a:latin typeface="Arial Narrow" panose="020B0604020202020204" pitchFamily="34" charset="0"/>
                  <a:cs typeface="Arial Narrow" panose="020B0604020202020204" pitchFamily="34" charset="0"/>
                </a:rPr>
                <a:t>MODELOS DE NEGÓCIO B2B</a:t>
              </a:r>
            </a:p>
          </p:txBody>
        </p:sp>
      </p:grpSp>
      <p:grpSp>
        <p:nvGrpSpPr>
          <p:cNvPr id="68" name="Group 67">
            <a:extLst>
              <a:ext uri="{FF2B5EF4-FFF2-40B4-BE49-F238E27FC236}">
                <a16:creationId xmlns:a16="http://schemas.microsoft.com/office/drawing/2014/main" id="{CA2F2800-3484-DF49-9060-59549A737685}"/>
              </a:ext>
            </a:extLst>
          </p:cNvPr>
          <p:cNvGrpSpPr/>
          <p:nvPr/>
        </p:nvGrpSpPr>
        <p:grpSpPr>
          <a:xfrm>
            <a:off x="9798949" y="674603"/>
            <a:ext cx="1362886" cy="1363612"/>
            <a:chOff x="3719736" y="7749479"/>
            <a:chExt cx="2107580" cy="2108703"/>
          </a:xfrm>
        </p:grpSpPr>
        <p:sp>
          <p:nvSpPr>
            <p:cNvPr id="69" name="Oval 68">
              <a:extLst>
                <a:ext uri="{FF2B5EF4-FFF2-40B4-BE49-F238E27FC236}">
                  <a16:creationId xmlns:a16="http://schemas.microsoft.com/office/drawing/2014/main" id="{DAE4B9BB-4AEE-7A49-AE27-54C27D9FE82F}"/>
                </a:ext>
              </a:extLst>
            </p:cNvPr>
            <p:cNvSpPr/>
            <p:nvPr/>
          </p:nvSpPr>
          <p:spPr>
            <a:xfrm>
              <a:off x="3750377" y="7781243"/>
              <a:ext cx="2076939" cy="2076939"/>
            </a:xfrm>
            <a:prstGeom prst="ellipse">
              <a:avLst/>
            </a:prstGeom>
            <a:solidFill>
              <a:srgbClr val="00A5D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pt-PT" sz="1200" b="1" dirty="0">
                <a:solidFill>
                  <a:srgbClr val="00A5DF"/>
                </a:solidFill>
                <a:latin typeface="Arial Narrow" panose="020B0604020202020204" pitchFamily="34" charset="0"/>
                <a:cs typeface="Arial Narrow" panose="020B0604020202020204" pitchFamily="34" charset="0"/>
              </a:endParaRPr>
            </a:p>
          </p:txBody>
        </p:sp>
        <p:sp>
          <p:nvSpPr>
            <p:cNvPr id="70" name="Oval 69">
              <a:extLst>
                <a:ext uri="{FF2B5EF4-FFF2-40B4-BE49-F238E27FC236}">
                  <a16:creationId xmlns:a16="http://schemas.microsoft.com/office/drawing/2014/main" id="{0B8FBAB1-0CCF-3C4B-BBE2-8F27E26306A7}"/>
                </a:ext>
              </a:extLst>
            </p:cNvPr>
            <p:cNvSpPr/>
            <p:nvPr/>
          </p:nvSpPr>
          <p:spPr>
            <a:xfrm>
              <a:off x="3719736" y="7749479"/>
              <a:ext cx="2029025" cy="2029026"/>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PT" sz="1200" b="1" dirty="0">
                  <a:solidFill>
                    <a:schemeClr val="tx1"/>
                  </a:solidFill>
                  <a:latin typeface="Arial Narrow" panose="020B0604020202020204" pitchFamily="34" charset="0"/>
                  <a:cs typeface="Arial Narrow" panose="020B0604020202020204" pitchFamily="34" charset="0"/>
                </a:rPr>
                <a:t>6 </a:t>
              </a:r>
            </a:p>
            <a:p>
              <a:pPr algn="ctr"/>
              <a:r>
                <a:rPr lang="pt-PT" sz="900" b="1" dirty="0">
                  <a:solidFill>
                    <a:schemeClr val="tx1"/>
                  </a:solidFill>
                  <a:latin typeface="Arial Narrow" panose="020B0604020202020204" pitchFamily="34" charset="0"/>
                  <a:cs typeface="Arial Narrow" panose="020B0604020202020204" pitchFamily="34" charset="0"/>
                </a:rPr>
                <a:t>TRABALHADORES</a:t>
              </a:r>
              <a:r>
                <a:rPr lang="pt-PT" sz="1200" b="1" dirty="0">
                  <a:solidFill>
                    <a:schemeClr val="tx1"/>
                  </a:solidFill>
                  <a:latin typeface="Arial Narrow" panose="020B0604020202020204" pitchFamily="34" charset="0"/>
                  <a:cs typeface="Arial Narrow" panose="020B0604020202020204" pitchFamily="34" charset="0"/>
                </a:rPr>
                <a:t> </a:t>
              </a:r>
            </a:p>
            <a:p>
              <a:pPr algn="ctr"/>
              <a:r>
                <a:rPr lang="pt-PT" sz="900" b="1" dirty="0">
                  <a:solidFill>
                    <a:schemeClr val="tx1"/>
                  </a:solidFill>
                  <a:latin typeface="Arial Narrow" panose="020B0604020202020204" pitchFamily="34" charset="0"/>
                </a:rPr>
                <a:t>(EM MÉDIA)</a:t>
              </a:r>
            </a:p>
          </p:txBody>
        </p:sp>
      </p:grpSp>
      <p:sp>
        <p:nvSpPr>
          <p:cNvPr id="18" name="TextBox 153">
            <a:extLst>
              <a:ext uri="{FF2B5EF4-FFF2-40B4-BE49-F238E27FC236}">
                <a16:creationId xmlns:a16="http://schemas.microsoft.com/office/drawing/2014/main" id="{5BB2D021-A073-427D-8F80-09CB30FCCF52}"/>
              </a:ext>
            </a:extLst>
          </p:cNvPr>
          <p:cNvSpPr txBox="1">
            <a:spLocks noChangeArrowheads="1"/>
          </p:cNvSpPr>
          <p:nvPr/>
        </p:nvSpPr>
        <p:spPr bwMode="auto">
          <a:xfrm>
            <a:off x="9854696" y="6597352"/>
            <a:ext cx="2952327" cy="12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p>
            <a:pPr eaLnBrk="1" hangingPunct="1"/>
            <a:r>
              <a:rPr lang="pt-PT" altLang="pt-PT" sz="900" b="1" dirty="0">
                <a:latin typeface="Arial Narrow" panose="020B0604020202020204" pitchFamily="34" charset="0"/>
                <a:cs typeface="Arial Narrow" panose="020B0604020202020204" pitchFamily="34" charset="0"/>
              </a:rPr>
              <a:t>FONTE: </a:t>
            </a:r>
            <a:r>
              <a:rPr lang="pt-PT" altLang="pt-PT" sz="900" dirty="0">
                <a:latin typeface="Arial Narrow" panose="020B0604020202020204" pitchFamily="34" charset="0"/>
                <a:cs typeface="Arial Narrow" panose="020B0604020202020204" pitchFamily="34" charset="0"/>
              </a:rPr>
              <a:t>Startup Portugal; IDC; Informa D&amp;B 2023</a:t>
            </a:r>
          </a:p>
        </p:txBody>
      </p:sp>
      <p:pic>
        <p:nvPicPr>
          <p:cNvPr id="4" name="Picture 3">
            <a:extLst>
              <a:ext uri="{FF2B5EF4-FFF2-40B4-BE49-F238E27FC236}">
                <a16:creationId xmlns:a16="http://schemas.microsoft.com/office/drawing/2014/main" id="{1E9370DA-9669-050A-66BE-7FF08EDAE5D2}"/>
              </a:ext>
            </a:extLst>
          </p:cNvPr>
          <p:cNvPicPr>
            <a:picLocks noChangeAspect="1"/>
          </p:cNvPicPr>
          <p:nvPr/>
        </p:nvPicPr>
        <p:blipFill rotWithShape="1">
          <a:blip r:embed="rId6"/>
          <a:srcRect l="58859" t="40550" r="12792" b="15560"/>
          <a:stretch/>
        </p:blipFill>
        <p:spPr>
          <a:xfrm>
            <a:off x="1751476" y="3822467"/>
            <a:ext cx="3207185" cy="2792923"/>
          </a:xfrm>
          <a:prstGeom prst="rect">
            <a:avLst/>
          </a:prstGeom>
        </p:spPr>
      </p:pic>
      <p:pic>
        <p:nvPicPr>
          <p:cNvPr id="5" name="Picture 4">
            <a:extLst>
              <a:ext uri="{FF2B5EF4-FFF2-40B4-BE49-F238E27FC236}">
                <a16:creationId xmlns:a16="http://schemas.microsoft.com/office/drawing/2014/main" id="{8E4C9134-FE22-A150-3553-1D62686B0153}"/>
              </a:ext>
            </a:extLst>
          </p:cNvPr>
          <p:cNvPicPr>
            <a:picLocks noChangeAspect="1"/>
          </p:cNvPicPr>
          <p:nvPr/>
        </p:nvPicPr>
        <p:blipFill rotWithShape="1">
          <a:blip r:embed="rId6"/>
          <a:srcRect l="13972" t="38450" r="45275" b="15351"/>
          <a:stretch/>
        </p:blipFill>
        <p:spPr>
          <a:xfrm>
            <a:off x="6816080" y="3308394"/>
            <a:ext cx="4740274" cy="3022784"/>
          </a:xfrm>
          <a:prstGeom prst="rect">
            <a:avLst/>
          </a:prstGeom>
        </p:spPr>
      </p:pic>
    </p:spTree>
    <p:extLst>
      <p:ext uri="{BB962C8B-B14F-4D97-AF65-F5344CB8AC3E}">
        <p14:creationId xmlns:p14="http://schemas.microsoft.com/office/powerpoint/2010/main" val="2709549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17559A0F-502B-DF46-83F0-37757EA32C67}"/>
              </a:ext>
            </a:extLst>
          </p:cNvPr>
          <p:cNvPicPr>
            <a:picLocks noChangeAspect="1"/>
          </p:cNvPicPr>
          <p:nvPr/>
        </p:nvPicPr>
        <p:blipFill rotWithShape="1">
          <a:blip r:embed="rId3"/>
          <a:srcRect t="12638" r="24093" b="33888"/>
          <a:stretch/>
        </p:blipFill>
        <p:spPr>
          <a:xfrm>
            <a:off x="2068681" y="0"/>
            <a:ext cx="9643943" cy="3822467"/>
          </a:xfrm>
          <a:prstGeom prst="rect">
            <a:avLst/>
          </a:prstGeom>
        </p:spPr>
      </p:pic>
      <p:sp>
        <p:nvSpPr>
          <p:cNvPr id="31" name="Oval 30">
            <a:extLst>
              <a:ext uri="{FF2B5EF4-FFF2-40B4-BE49-F238E27FC236}">
                <a16:creationId xmlns:a16="http://schemas.microsoft.com/office/drawing/2014/main" id="{0C084699-5F82-9D4B-8008-16230113AB7C}"/>
              </a:ext>
            </a:extLst>
          </p:cNvPr>
          <p:cNvSpPr/>
          <p:nvPr/>
        </p:nvSpPr>
        <p:spPr>
          <a:xfrm>
            <a:off x="1294488" y="2349500"/>
            <a:ext cx="4730075" cy="4730075"/>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216000" tIns="0" rIns="0" bIns="0" rtlCol="0" anchor="t" anchorCtr="0"/>
          <a:lstStyle/>
          <a:p>
            <a:r>
              <a:rPr lang="en-US" b="1" dirty="0">
                <a:solidFill>
                  <a:schemeClr val="tx1"/>
                </a:solidFill>
                <a:latin typeface="Arial" panose="020B0604020202020204" pitchFamily="34" charset="0"/>
                <a:cs typeface="Arial" panose="020B0604020202020204" pitchFamily="34" charset="0"/>
              </a:rPr>
              <a:t>DISTRIBUIÇÃO DAS STARTUPS POR DIMENSÃO DE NEGÓCIO</a:t>
            </a:r>
          </a:p>
        </p:txBody>
      </p:sp>
      <p:sp>
        <p:nvSpPr>
          <p:cNvPr id="35" name="Oval 34">
            <a:extLst>
              <a:ext uri="{FF2B5EF4-FFF2-40B4-BE49-F238E27FC236}">
                <a16:creationId xmlns:a16="http://schemas.microsoft.com/office/drawing/2014/main" id="{BED279E2-4BDF-8B4A-982F-B4582C476825}"/>
              </a:ext>
            </a:extLst>
          </p:cNvPr>
          <p:cNvSpPr/>
          <p:nvPr/>
        </p:nvSpPr>
        <p:spPr>
          <a:xfrm>
            <a:off x="7285658" y="586210"/>
            <a:ext cx="3346846" cy="3346846"/>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44000" tIns="0" rIns="0" bIns="0" rtlCol="0" anchor="t" anchorCtr="0"/>
          <a:lstStyle/>
          <a:p>
            <a:pPr lvl="0"/>
            <a:r>
              <a:rPr lang="en-US" b="1" dirty="0">
                <a:solidFill>
                  <a:schemeClr val="tx1"/>
                </a:solidFill>
                <a:latin typeface="Arial Narrow" panose="020B0604020202020204" pitchFamily="34" charset="0"/>
                <a:cs typeface="Arial Narrow" panose="020B0604020202020204" pitchFamily="34" charset="0"/>
              </a:rPr>
              <a:t>DISTRIBUIÇÃO REGIONAL DAS STARTUPS</a:t>
            </a:r>
          </a:p>
        </p:txBody>
      </p:sp>
      <p:pic>
        <p:nvPicPr>
          <p:cNvPr id="10" name="Picture 4" descr="https://www.newsinheadlines.com/wp-content/uploads/2018/01/Hybon-Elevators-and-Escalators-139.jpg">
            <a:extLst>
              <a:ext uri="{FF2B5EF4-FFF2-40B4-BE49-F238E27FC236}">
                <a16:creationId xmlns:a16="http://schemas.microsoft.com/office/drawing/2014/main" id="{03CD10C0-9372-BF41-A1A6-E7D7264DD47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8524" t="25" r="39298" b="2226"/>
          <a:stretch/>
        </p:blipFill>
        <p:spPr bwMode="auto">
          <a:xfrm>
            <a:off x="0" y="1749"/>
            <a:ext cx="1127125" cy="685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077FD2E8-F335-CD43-946C-33E90B9B1755}"/>
              </a:ext>
            </a:extLst>
          </p:cNvPr>
          <p:cNvPicPr>
            <a:picLocks noChangeAspect="1"/>
          </p:cNvPicPr>
          <p:nvPr/>
        </p:nvPicPr>
        <p:blipFill>
          <a:blip r:embed="rId5"/>
          <a:stretch>
            <a:fillRect/>
          </a:stretch>
        </p:blipFill>
        <p:spPr>
          <a:xfrm>
            <a:off x="193904" y="260350"/>
            <a:ext cx="739317" cy="720000"/>
          </a:xfrm>
          <a:prstGeom prst="rect">
            <a:avLst/>
          </a:prstGeom>
        </p:spPr>
      </p:pic>
      <p:sp>
        <p:nvSpPr>
          <p:cNvPr id="19" name="Rectangle 18">
            <a:extLst>
              <a:ext uri="{FF2B5EF4-FFF2-40B4-BE49-F238E27FC236}">
                <a16:creationId xmlns:a16="http://schemas.microsoft.com/office/drawing/2014/main" id="{1B08F9FA-2FF0-1E4A-98D1-B4FBC9D4FCE7}"/>
              </a:ext>
            </a:extLst>
          </p:cNvPr>
          <p:cNvSpPr/>
          <p:nvPr/>
        </p:nvSpPr>
        <p:spPr>
          <a:xfrm>
            <a:off x="2077700" y="260648"/>
            <a:ext cx="10093818" cy="931311"/>
          </a:xfrm>
          <a:prstGeom prst="rect">
            <a:avLst/>
          </a:prstGeom>
        </p:spPr>
        <p:txBody>
          <a:bodyPr wrap="square" lIns="144000" tIns="0" rIns="0" bIns="0">
            <a:noAutofit/>
          </a:bodyPr>
          <a:lstStyle/>
          <a:p>
            <a:r>
              <a:rPr lang="en-US" sz="4000" dirty="0">
                <a:solidFill>
                  <a:schemeClr val="bg1"/>
                </a:solidFill>
                <a:latin typeface="Arial Narrow" panose="020B0604020202020204" pitchFamily="34" charset="0"/>
                <a:cs typeface="Arial Narrow" panose="020B0604020202020204" pitchFamily="34" charset="0"/>
              </a:rPr>
              <a:t>ECOSSISTEMA </a:t>
            </a:r>
            <a:r>
              <a:rPr lang="en-US" sz="4000" b="1" dirty="0">
                <a:solidFill>
                  <a:schemeClr val="bg1"/>
                </a:solidFill>
                <a:latin typeface="Arial Narrow" panose="020B0604020202020204" pitchFamily="34" charset="0"/>
                <a:cs typeface="Arial Narrow" panose="020B0604020202020204" pitchFamily="34" charset="0"/>
              </a:rPr>
              <a:t>DE STARTUPS</a:t>
            </a:r>
          </a:p>
          <a:p>
            <a:r>
              <a:rPr lang="en-US" sz="2400" b="1" dirty="0">
                <a:solidFill>
                  <a:schemeClr val="bg1"/>
                </a:solidFill>
                <a:latin typeface="Arial Narrow" panose="020B0604020202020204" pitchFamily="34" charset="0"/>
                <a:cs typeface="Arial Narrow" panose="020B0604020202020204" pitchFamily="34" charset="0"/>
              </a:rPr>
              <a:t>STARTUPS </a:t>
            </a:r>
            <a:r>
              <a:rPr lang="en-US" sz="2400" dirty="0">
                <a:solidFill>
                  <a:schemeClr val="bg1"/>
                </a:solidFill>
                <a:latin typeface="Arial Narrow" panose="020B0604020202020204" pitchFamily="34" charset="0"/>
                <a:cs typeface="Arial Narrow" panose="020B0604020202020204" pitchFamily="34" charset="0"/>
              </a:rPr>
              <a:t>&amp; </a:t>
            </a:r>
            <a:r>
              <a:rPr lang="en-US" sz="2400" b="1" dirty="0">
                <a:solidFill>
                  <a:schemeClr val="bg1"/>
                </a:solidFill>
                <a:latin typeface="Arial Narrow" panose="020B0604020202020204" pitchFamily="34" charset="0"/>
                <a:cs typeface="Arial Narrow" panose="020B0604020202020204" pitchFamily="34" charset="0"/>
              </a:rPr>
              <a:t>SCALEUPS</a:t>
            </a:r>
          </a:p>
        </p:txBody>
      </p:sp>
      <p:sp>
        <p:nvSpPr>
          <p:cNvPr id="12" name="TextBox 153">
            <a:extLst>
              <a:ext uri="{FF2B5EF4-FFF2-40B4-BE49-F238E27FC236}">
                <a16:creationId xmlns:a16="http://schemas.microsoft.com/office/drawing/2014/main" id="{7980D06F-337D-412A-9DA9-CCB502CB986F}"/>
              </a:ext>
            </a:extLst>
          </p:cNvPr>
          <p:cNvSpPr txBox="1">
            <a:spLocks noChangeArrowheads="1"/>
          </p:cNvSpPr>
          <p:nvPr/>
        </p:nvSpPr>
        <p:spPr bwMode="auto">
          <a:xfrm>
            <a:off x="9785911" y="6599940"/>
            <a:ext cx="2952327" cy="12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p>
            <a:pPr eaLnBrk="1" hangingPunct="1"/>
            <a:r>
              <a:rPr lang="pt-PT" altLang="pt-PT" sz="900" b="1" dirty="0">
                <a:latin typeface="Arial Narrow" panose="020B0604020202020204" pitchFamily="34" charset="0"/>
                <a:cs typeface="Arial Narrow" panose="020B0604020202020204" pitchFamily="34" charset="0"/>
              </a:rPr>
              <a:t>FONTE: </a:t>
            </a:r>
            <a:r>
              <a:rPr lang="pt-PT" altLang="pt-PT" sz="900" dirty="0">
                <a:latin typeface="Arial Narrow" panose="020B0604020202020204" pitchFamily="34" charset="0"/>
                <a:cs typeface="Arial Narrow" panose="020B0604020202020204" pitchFamily="34" charset="0"/>
              </a:rPr>
              <a:t>Startup Portugal; IDC; Informa D&amp;B 2023</a:t>
            </a:r>
          </a:p>
        </p:txBody>
      </p:sp>
      <p:pic>
        <p:nvPicPr>
          <p:cNvPr id="2" name="Picture 1">
            <a:extLst>
              <a:ext uri="{FF2B5EF4-FFF2-40B4-BE49-F238E27FC236}">
                <a16:creationId xmlns:a16="http://schemas.microsoft.com/office/drawing/2014/main" id="{1F0005D1-E7B1-5BB0-5105-6681A4161459}"/>
              </a:ext>
            </a:extLst>
          </p:cNvPr>
          <p:cNvPicPr>
            <a:picLocks noChangeAspect="1"/>
          </p:cNvPicPr>
          <p:nvPr/>
        </p:nvPicPr>
        <p:blipFill rotWithShape="1">
          <a:blip r:embed="rId6"/>
          <a:srcRect l="13382" t="38450" r="29329" b="14300"/>
          <a:stretch/>
        </p:blipFill>
        <p:spPr>
          <a:xfrm>
            <a:off x="1294488" y="3934944"/>
            <a:ext cx="5738968" cy="2662408"/>
          </a:xfrm>
          <a:prstGeom prst="rect">
            <a:avLst/>
          </a:prstGeom>
        </p:spPr>
      </p:pic>
      <p:pic>
        <p:nvPicPr>
          <p:cNvPr id="3" name="Picture 2">
            <a:extLst>
              <a:ext uri="{FF2B5EF4-FFF2-40B4-BE49-F238E27FC236}">
                <a16:creationId xmlns:a16="http://schemas.microsoft.com/office/drawing/2014/main" id="{98798768-F81F-E0BC-5FF8-D1BB36F332C1}"/>
              </a:ext>
            </a:extLst>
          </p:cNvPr>
          <p:cNvPicPr>
            <a:picLocks noChangeAspect="1"/>
          </p:cNvPicPr>
          <p:nvPr/>
        </p:nvPicPr>
        <p:blipFill rotWithShape="1">
          <a:blip r:embed="rId7"/>
          <a:srcRect l="14563" t="36350" r="52953" b="9050"/>
          <a:stretch/>
        </p:blipFill>
        <p:spPr>
          <a:xfrm>
            <a:off x="7767347" y="2006250"/>
            <a:ext cx="3826254" cy="4232883"/>
          </a:xfrm>
          <a:prstGeom prst="rect">
            <a:avLst/>
          </a:prstGeom>
        </p:spPr>
      </p:pic>
    </p:spTree>
    <p:extLst>
      <p:ext uri="{BB962C8B-B14F-4D97-AF65-F5344CB8AC3E}">
        <p14:creationId xmlns:p14="http://schemas.microsoft.com/office/powerpoint/2010/main" val="12283805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F539C67B-3145-B146-A8AA-0A003D1B5D0F}"/>
              </a:ext>
            </a:extLst>
          </p:cNvPr>
          <p:cNvPicPr>
            <a:picLocks noChangeAspect="1"/>
          </p:cNvPicPr>
          <p:nvPr/>
        </p:nvPicPr>
        <p:blipFill rotWithShape="1">
          <a:blip r:embed="rId3"/>
          <a:srcRect t="12638" r="24093" b="33888"/>
          <a:stretch/>
        </p:blipFill>
        <p:spPr>
          <a:xfrm>
            <a:off x="2077700" y="0"/>
            <a:ext cx="9643943" cy="3822467"/>
          </a:xfrm>
          <a:prstGeom prst="rect">
            <a:avLst/>
          </a:prstGeom>
        </p:spPr>
      </p:pic>
      <p:sp>
        <p:nvSpPr>
          <p:cNvPr id="36" name="Oval 35">
            <a:extLst>
              <a:ext uri="{FF2B5EF4-FFF2-40B4-BE49-F238E27FC236}">
                <a16:creationId xmlns:a16="http://schemas.microsoft.com/office/drawing/2014/main" id="{B0AC8088-49D3-2549-A152-86E28BB5A085}"/>
              </a:ext>
            </a:extLst>
          </p:cNvPr>
          <p:cNvSpPr/>
          <p:nvPr/>
        </p:nvSpPr>
        <p:spPr>
          <a:xfrm>
            <a:off x="2927648" y="2348881"/>
            <a:ext cx="4597671" cy="450912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lvl="0"/>
            <a:endParaRPr lang="en-US" dirty="0">
              <a:solidFill>
                <a:schemeClr val="tx1"/>
              </a:solidFill>
              <a:latin typeface="Arial" panose="020B0604020202020204" pitchFamily="34" charset="0"/>
              <a:cs typeface="Arial" panose="020B0604020202020204" pitchFamily="34" charset="0"/>
            </a:endParaRPr>
          </a:p>
        </p:txBody>
      </p:sp>
      <p:pic>
        <p:nvPicPr>
          <p:cNvPr id="10" name="Picture 4" descr="https://www.newsinheadlines.com/wp-content/uploads/2018/01/Hybon-Elevators-and-Escalators-139.jpg">
            <a:extLst>
              <a:ext uri="{FF2B5EF4-FFF2-40B4-BE49-F238E27FC236}">
                <a16:creationId xmlns:a16="http://schemas.microsoft.com/office/drawing/2014/main" id="{03CD10C0-9372-BF41-A1A6-E7D7264DD47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8524" t="25" r="39298" b="2226"/>
          <a:stretch/>
        </p:blipFill>
        <p:spPr bwMode="auto">
          <a:xfrm>
            <a:off x="0" y="1749"/>
            <a:ext cx="1127125" cy="685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077FD2E8-F335-CD43-946C-33E90B9B1755}"/>
              </a:ext>
            </a:extLst>
          </p:cNvPr>
          <p:cNvPicPr>
            <a:picLocks noChangeAspect="1"/>
          </p:cNvPicPr>
          <p:nvPr/>
        </p:nvPicPr>
        <p:blipFill>
          <a:blip r:embed="rId5"/>
          <a:stretch>
            <a:fillRect/>
          </a:stretch>
        </p:blipFill>
        <p:spPr>
          <a:xfrm>
            <a:off x="193904" y="260350"/>
            <a:ext cx="739317" cy="720000"/>
          </a:xfrm>
          <a:prstGeom prst="rect">
            <a:avLst/>
          </a:prstGeom>
        </p:spPr>
      </p:pic>
      <p:sp>
        <p:nvSpPr>
          <p:cNvPr id="19" name="Rectangle 18">
            <a:extLst>
              <a:ext uri="{FF2B5EF4-FFF2-40B4-BE49-F238E27FC236}">
                <a16:creationId xmlns:a16="http://schemas.microsoft.com/office/drawing/2014/main" id="{1B08F9FA-2FF0-1E4A-98D1-B4FBC9D4FCE7}"/>
              </a:ext>
            </a:extLst>
          </p:cNvPr>
          <p:cNvSpPr/>
          <p:nvPr/>
        </p:nvSpPr>
        <p:spPr>
          <a:xfrm>
            <a:off x="2077700" y="260648"/>
            <a:ext cx="10093818" cy="931311"/>
          </a:xfrm>
          <a:prstGeom prst="rect">
            <a:avLst/>
          </a:prstGeom>
        </p:spPr>
        <p:txBody>
          <a:bodyPr wrap="square" lIns="144000" tIns="0" rIns="0" bIns="0">
            <a:noAutofit/>
          </a:bodyPr>
          <a:lstStyle/>
          <a:p>
            <a:r>
              <a:rPr lang="en-US" sz="4000" dirty="0">
                <a:solidFill>
                  <a:schemeClr val="bg1"/>
                </a:solidFill>
                <a:latin typeface="Arial Narrow" panose="020B0604020202020204" pitchFamily="34" charset="0"/>
                <a:cs typeface="Arial Narrow" panose="020B0604020202020204" pitchFamily="34" charset="0"/>
              </a:rPr>
              <a:t>ECOSSISTEMA </a:t>
            </a:r>
            <a:r>
              <a:rPr lang="en-US" sz="4000" b="1" dirty="0">
                <a:solidFill>
                  <a:schemeClr val="bg1"/>
                </a:solidFill>
                <a:latin typeface="Arial Narrow" panose="020B0604020202020204" pitchFamily="34" charset="0"/>
                <a:cs typeface="Arial Narrow" panose="020B0604020202020204" pitchFamily="34" charset="0"/>
              </a:rPr>
              <a:t>DE STARTUPS</a:t>
            </a:r>
          </a:p>
          <a:p>
            <a:r>
              <a:rPr lang="en-US" sz="2400" b="1" dirty="0">
                <a:solidFill>
                  <a:schemeClr val="bg1"/>
                </a:solidFill>
                <a:latin typeface="Arial Narrow" panose="020B0604020202020204" pitchFamily="34" charset="0"/>
                <a:cs typeface="Arial Narrow" panose="020B0604020202020204" pitchFamily="34" charset="0"/>
              </a:rPr>
              <a:t>STARTUPS </a:t>
            </a:r>
            <a:r>
              <a:rPr lang="en-US" sz="2400" dirty="0">
                <a:solidFill>
                  <a:schemeClr val="bg1"/>
                </a:solidFill>
                <a:latin typeface="Arial Narrow" panose="020B0604020202020204" pitchFamily="34" charset="0"/>
                <a:cs typeface="Arial Narrow" panose="020B0604020202020204" pitchFamily="34" charset="0"/>
              </a:rPr>
              <a:t>&amp; </a:t>
            </a:r>
            <a:r>
              <a:rPr lang="en-US" sz="2400" b="1" dirty="0">
                <a:solidFill>
                  <a:schemeClr val="bg1"/>
                </a:solidFill>
                <a:latin typeface="Arial Narrow" panose="020B0604020202020204" pitchFamily="34" charset="0"/>
                <a:cs typeface="Arial Narrow" panose="020B0604020202020204" pitchFamily="34" charset="0"/>
              </a:rPr>
              <a:t>SCALEUPS</a:t>
            </a:r>
            <a:endParaRPr lang="en-US" sz="2800" b="1" dirty="0">
              <a:solidFill>
                <a:srgbClr val="00A5DF"/>
              </a:solidFill>
              <a:latin typeface="Arial Narrow" panose="020B0604020202020204" pitchFamily="34" charset="0"/>
            </a:endParaRPr>
          </a:p>
        </p:txBody>
      </p:sp>
      <p:sp>
        <p:nvSpPr>
          <p:cNvPr id="13" name="Rectangle 12">
            <a:extLst>
              <a:ext uri="{FF2B5EF4-FFF2-40B4-BE49-F238E27FC236}">
                <a16:creationId xmlns:a16="http://schemas.microsoft.com/office/drawing/2014/main" id="{2BDF3C96-7F9A-1A4D-8242-5A25BFA80C24}"/>
              </a:ext>
            </a:extLst>
          </p:cNvPr>
          <p:cNvSpPr/>
          <p:nvPr/>
        </p:nvSpPr>
        <p:spPr>
          <a:xfrm>
            <a:off x="3811834" y="3068960"/>
            <a:ext cx="3452169" cy="919226"/>
          </a:xfrm>
          <a:prstGeom prst="rect">
            <a:avLst/>
          </a:prstGeom>
        </p:spPr>
        <p:txBody>
          <a:bodyPr wrap="square">
            <a:spAutoFit/>
          </a:bodyPr>
          <a:lstStyle/>
          <a:p>
            <a:pPr lvl="0">
              <a:lnSpc>
                <a:spcPts val="2180"/>
              </a:lnSpc>
            </a:pPr>
            <a:r>
              <a:rPr lang="en-GB" b="1" dirty="0">
                <a:solidFill>
                  <a:srgbClr val="333333"/>
                </a:solidFill>
                <a:latin typeface="Arial Narrow" panose="020B0604020202020204" pitchFamily="34" charset="0"/>
                <a:cs typeface="Arial Narrow" panose="020B0604020202020204" pitchFamily="34" charset="0"/>
              </a:rPr>
              <a:t>ENQUADRAMENTO ESPECIAL PARA STARTUPS &amp; SCALEUPS – MELHOR RETENÇÃO DE TALENTO</a:t>
            </a:r>
          </a:p>
        </p:txBody>
      </p:sp>
      <p:sp>
        <p:nvSpPr>
          <p:cNvPr id="2" name="Rectangle 1">
            <a:extLst>
              <a:ext uri="{FF2B5EF4-FFF2-40B4-BE49-F238E27FC236}">
                <a16:creationId xmlns:a16="http://schemas.microsoft.com/office/drawing/2014/main" id="{B3E48FD9-F8DF-C24F-9807-BA24FDCD2D4A}"/>
              </a:ext>
            </a:extLst>
          </p:cNvPr>
          <p:cNvSpPr/>
          <p:nvPr/>
        </p:nvSpPr>
        <p:spPr>
          <a:xfrm>
            <a:off x="3840558" y="4437112"/>
            <a:ext cx="8042364" cy="1987211"/>
          </a:xfrm>
          <a:prstGeom prst="rect">
            <a:avLst/>
          </a:prstGeom>
        </p:spPr>
        <p:txBody>
          <a:bodyPr wrap="square">
            <a:spAutoFit/>
          </a:bodyPr>
          <a:lstStyle/>
          <a:p>
            <a:pPr marL="285750" indent="-285750">
              <a:lnSpc>
                <a:spcPts val="2460"/>
              </a:lnSpc>
              <a:buFont typeface="Arial" panose="020B0604020202020204" pitchFamily="34" charset="0"/>
              <a:buChar char="•"/>
            </a:pPr>
            <a:r>
              <a:rPr lang="pt-PT" dirty="0">
                <a:latin typeface="Arial Narrow" panose="020B0604020202020204" pitchFamily="34" charset="0"/>
                <a:cs typeface="Arial Narrow" panose="020B0604020202020204" pitchFamily="34" charset="0"/>
              </a:rPr>
              <a:t>Definição legal de </a:t>
            </a:r>
            <a:r>
              <a:rPr lang="pt-PT" b="1" dirty="0" err="1">
                <a:latin typeface="Arial Narrow" panose="020B0604020202020204" pitchFamily="34" charset="0"/>
                <a:cs typeface="Arial Narrow" panose="020B0604020202020204" pitchFamily="34" charset="0"/>
              </a:rPr>
              <a:t>Startup</a:t>
            </a:r>
            <a:r>
              <a:rPr lang="pt-PT" b="1" dirty="0">
                <a:latin typeface="Arial Narrow" panose="020B0604020202020204" pitchFamily="34" charset="0"/>
                <a:cs typeface="Arial Narrow" panose="020B0604020202020204" pitchFamily="34" charset="0"/>
              </a:rPr>
              <a:t> &amp; </a:t>
            </a:r>
            <a:r>
              <a:rPr lang="pt-PT" b="1" dirty="0" err="1">
                <a:latin typeface="Arial Narrow" panose="020B0604020202020204" pitchFamily="34" charset="0"/>
                <a:cs typeface="Arial Narrow" panose="020B0604020202020204" pitchFamily="34" charset="0"/>
              </a:rPr>
              <a:t>Scaleup</a:t>
            </a:r>
            <a:endParaRPr lang="pt-PT" b="1" dirty="0">
              <a:latin typeface="Arial Narrow" panose="020B0604020202020204" pitchFamily="34" charset="0"/>
              <a:cs typeface="Arial Narrow" panose="020B0604020202020204" pitchFamily="34" charset="0"/>
            </a:endParaRPr>
          </a:p>
          <a:p>
            <a:pPr marL="285750" indent="-285750">
              <a:lnSpc>
                <a:spcPts val="2460"/>
              </a:lnSpc>
              <a:buFont typeface="Arial" panose="020B0604020202020204" pitchFamily="34" charset="0"/>
              <a:buChar char="•"/>
            </a:pPr>
            <a:endParaRPr lang="pt-PT" b="1" dirty="0">
              <a:latin typeface="Arial Narrow" panose="020B0604020202020204" pitchFamily="34" charset="0"/>
              <a:cs typeface="Arial Narrow" panose="020B0604020202020204" pitchFamily="34" charset="0"/>
            </a:endParaRPr>
          </a:p>
          <a:p>
            <a:pPr marL="285750" indent="-285750">
              <a:lnSpc>
                <a:spcPts val="2460"/>
              </a:lnSpc>
              <a:buFont typeface="Arial" panose="020B0604020202020204" pitchFamily="34" charset="0"/>
              <a:buChar char="•"/>
            </a:pPr>
            <a:r>
              <a:rPr lang="pt-PT" dirty="0">
                <a:latin typeface="Arial Narrow" panose="020B0604020202020204" pitchFamily="34" charset="0"/>
                <a:cs typeface="Arial Narrow" panose="020B0604020202020204" pitchFamily="34" charset="0"/>
              </a:rPr>
              <a:t>Regime fiscal favorável para </a:t>
            </a:r>
            <a:r>
              <a:rPr lang="pt-PT" b="1" dirty="0">
                <a:latin typeface="Arial Narrow" panose="020B0604020202020204" pitchFamily="34" charset="0"/>
                <a:cs typeface="Arial Narrow" panose="020B0604020202020204" pitchFamily="34" charset="0"/>
              </a:rPr>
              <a:t>stock </a:t>
            </a:r>
            <a:r>
              <a:rPr lang="pt-PT" b="1" dirty="0" err="1">
                <a:latin typeface="Arial Narrow" panose="020B0604020202020204" pitchFamily="34" charset="0"/>
                <a:cs typeface="Arial Narrow" panose="020B0604020202020204" pitchFamily="34" charset="0"/>
              </a:rPr>
              <a:t>options</a:t>
            </a:r>
            <a:r>
              <a:rPr lang="pt-PT" b="1" dirty="0">
                <a:latin typeface="Arial Narrow" panose="020B0604020202020204" pitchFamily="34" charset="0"/>
                <a:cs typeface="Arial Narrow" panose="020B0604020202020204" pitchFamily="34" charset="0"/>
              </a:rPr>
              <a:t> </a:t>
            </a:r>
            <a:r>
              <a:rPr lang="pt-PT" dirty="0">
                <a:latin typeface="Arial Narrow" panose="020B0604020202020204" pitchFamily="34" charset="0"/>
                <a:cs typeface="Arial Narrow" panose="020B0604020202020204" pitchFamily="34" charset="0"/>
              </a:rPr>
              <a:t>(taxa de imposto fixa: 14%): mais-valias apenas serão pagas quando as ações forem vendidas.</a:t>
            </a:r>
          </a:p>
          <a:p>
            <a:pPr marL="285750" indent="-285750">
              <a:lnSpc>
                <a:spcPts val="2460"/>
              </a:lnSpc>
              <a:buFont typeface="Arial" panose="020B0604020202020204" pitchFamily="34" charset="0"/>
              <a:buChar char="•"/>
            </a:pPr>
            <a:endParaRPr lang="pt-PT" dirty="0">
              <a:latin typeface="Arial Narrow" panose="020B0604020202020204" pitchFamily="34" charset="0"/>
              <a:cs typeface="Arial Narrow" panose="020B0604020202020204" pitchFamily="34" charset="0"/>
            </a:endParaRPr>
          </a:p>
          <a:p>
            <a:pPr marL="285750" indent="-285750">
              <a:lnSpc>
                <a:spcPts val="2460"/>
              </a:lnSpc>
              <a:buFont typeface="Arial" panose="020B0604020202020204" pitchFamily="34" charset="0"/>
              <a:buChar char="•"/>
            </a:pPr>
            <a:r>
              <a:rPr lang="pt-PT" dirty="0">
                <a:latin typeface="Arial Narrow" panose="020B0604020202020204" pitchFamily="34" charset="0"/>
                <a:cs typeface="Arial Narrow" panose="020B0604020202020204" pitchFamily="34" charset="0"/>
              </a:rPr>
              <a:t>Melhores benefícios para </a:t>
            </a:r>
            <a:r>
              <a:rPr lang="pt-PT" b="1" dirty="0">
                <a:latin typeface="Arial Narrow" panose="020B0604020202020204" pitchFamily="34" charset="0"/>
                <a:cs typeface="Arial Narrow" panose="020B0604020202020204" pitchFamily="34" charset="0"/>
              </a:rPr>
              <a:t>investimentos em I&amp;D </a:t>
            </a:r>
            <a:r>
              <a:rPr lang="pt-PT" dirty="0">
                <a:latin typeface="Arial Narrow" panose="020B0604020202020204" pitchFamily="34" charset="0"/>
                <a:cs typeface="Arial Narrow" panose="020B0604020202020204" pitchFamily="34" charset="0"/>
              </a:rPr>
              <a:t>(sistema de benefícios fiscais)</a:t>
            </a:r>
          </a:p>
        </p:txBody>
      </p:sp>
      <p:grpSp>
        <p:nvGrpSpPr>
          <p:cNvPr id="4" name="Group 31">
            <a:extLst>
              <a:ext uri="{FF2B5EF4-FFF2-40B4-BE49-F238E27FC236}">
                <a16:creationId xmlns:a16="http://schemas.microsoft.com/office/drawing/2014/main" id="{EEEFF7F4-FEF3-DCE0-5C0D-12835C14B7AA}"/>
              </a:ext>
            </a:extLst>
          </p:cNvPr>
          <p:cNvGrpSpPr/>
          <p:nvPr/>
        </p:nvGrpSpPr>
        <p:grpSpPr>
          <a:xfrm>
            <a:off x="1534180" y="1913031"/>
            <a:ext cx="2299462" cy="2380065"/>
            <a:chOff x="1250299" y="732737"/>
            <a:chExt cx="2022069" cy="2050565"/>
          </a:xfrm>
        </p:grpSpPr>
        <p:sp>
          <p:nvSpPr>
            <p:cNvPr id="6" name="Oval 5">
              <a:extLst>
                <a:ext uri="{FF2B5EF4-FFF2-40B4-BE49-F238E27FC236}">
                  <a16:creationId xmlns:a16="http://schemas.microsoft.com/office/drawing/2014/main" id="{74CF0AED-F76A-C410-6245-B6F1AD5B8AF0}"/>
                </a:ext>
              </a:extLst>
            </p:cNvPr>
            <p:cNvSpPr/>
            <p:nvPr/>
          </p:nvSpPr>
          <p:spPr>
            <a:xfrm>
              <a:off x="1256368" y="767302"/>
              <a:ext cx="2016000" cy="2016000"/>
            </a:xfrm>
            <a:prstGeom prst="ellipse">
              <a:avLst/>
            </a:prstGeom>
            <a:solidFill>
              <a:srgbClr val="00A5D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pt-PT" sz="2000" dirty="0">
                <a:solidFill>
                  <a:srgbClr val="00A5DF"/>
                </a:solidFill>
              </a:endParaRPr>
            </a:p>
          </p:txBody>
        </p:sp>
        <p:sp>
          <p:nvSpPr>
            <p:cNvPr id="7" name="Oval 6">
              <a:extLst>
                <a:ext uri="{FF2B5EF4-FFF2-40B4-BE49-F238E27FC236}">
                  <a16:creationId xmlns:a16="http://schemas.microsoft.com/office/drawing/2014/main" id="{CD44CB98-DA44-3370-5BFF-BDC68444487F}"/>
                </a:ext>
              </a:extLst>
            </p:cNvPr>
            <p:cNvSpPr/>
            <p:nvPr/>
          </p:nvSpPr>
          <p:spPr>
            <a:xfrm>
              <a:off x="1250299" y="732737"/>
              <a:ext cx="2002892" cy="2002892"/>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1400" b="1" dirty="0">
                <a:solidFill>
                  <a:srgbClr val="00A5DF"/>
                </a:solidFill>
                <a:latin typeface="Arial Narrow" panose="020B0604020202020204" pitchFamily="34" charset="0"/>
              </a:endParaRPr>
            </a:p>
            <a:p>
              <a:pPr algn="ctr"/>
              <a:r>
                <a:rPr lang="en-US" sz="2500" b="1" dirty="0">
                  <a:solidFill>
                    <a:srgbClr val="00A5DF"/>
                  </a:solidFill>
                  <a:latin typeface="Arial Narrow" panose="020B0604020202020204" pitchFamily="34" charset="0"/>
                </a:rPr>
                <a:t>NOVA</a:t>
              </a:r>
            </a:p>
            <a:p>
              <a:pPr algn="ctr"/>
              <a:r>
                <a:rPr lang="en-US" sz="2500" b="1" dirty="0">
                  <a:solidFill>
                    <a:srgbClr val="00A5DF"/>
                  </a:solidFill>
                  <a:latin typeface="Arial Narrow" panose="020B0604020202020204" pitchFamily="34" charset="0"/>
                </a:rPr>
                <a:t>LEI PARA STARTUPS/SCALEUPS (2023)</a:t>
              </a:r>
              <a:endParaRPr lang="en-GB" sz="2500" b="1" dirty="0">
                <a:solidFill>
                  <a:srgbClr val="333333"/>
                </a:solidFill>
                <a:latin typeface="Arial Narrow" panose="020B0604020202020204" pitchFamily="34" charset="0"/>
                <a:cs typeface="Arial Narrow" panose="020B0604020202020204" pitchFamily="34" charset="0"/>
              </a:endParaRPr>
            </a:p>
            <a:p>
              <a:pPr algn="ctr"/>
              <a:endParaRPr lang="pt-PT" sz="1400" dirty="0">
                <a:solidFill>
                  <a:schemeClr val="tx1"/>
                </a:solidFill>
              </a:endParaRPr>
            </a:p>
          </p:txBody>
        </p:sp>
      </p:grpSp>
      <p:sp>
        <p:nvSpPr>
          <p:cNvPr id="3" name="Rectangle 12">
            <a:extLst>
              <a:ext uri="{FF2B5EF4-FFF2-40B4-BE49-F238E27FC236}">
                <a16:creationId xmlns:a16="http://schemas.microsoft.com/office/drawing/2014/main" id="{4E7701C0-A7C5-1ADF-76AE-E6A454C4EC38}"/>
              </a:ext>
            </a:extLst>
          </p:cNvPr>
          <p:cNvSpPr/>
          <p:nvPr/>
        </p:nvSpPr>
        <p:spPr>
          <a:xfrm>
            <a:off x="8409505" y="2993062"/>
            <a:ext cx="3481260" cy="1189941"/>
          </a:xfrm>
          <a:prstGeom prst="rect">
            <a:avLst/>
          </a:prstGeom>
        </p:spPr>
        <p:txBody>
          <a:bodyPr wrap="square">
            <a:spAutoFit/>
          </a:bodyPr>
          <a:lstStyle/>
          <a:p>
            <a:pPr lvl="0" algn="just">
              <a:lnSpc>
                <a:spcPts val="2180"/>
              </a:lnSpc>
            </a:pPr>
            <a:r>
              <a:rPr lang="pt-BR" sz="1400" b="1" dirty="0">
                <a:solidFill>
                  <a:srgbClr val="333333"/>
                </a:solidFill>
                <a:latin typeface="Arial Narrow" panose="020B0604020202020204" pitchFamily="34" charset="0"/>
                <a:cs typeface="Arial Narrow" panose="020B0604020202020204" pitchFamily="34" charset="0"/>
              </a:rPr>
              <a:t>Alterações ao Código do Imposto sobre o Rendimento das Pessoas Singulares (“CIRS”), ao Estatuto dos Benefícios Fiscais (“EBF”) e ao Código Fiscal do Investimento (“CFI”). </a:t>
            </a:r>
            <a:endParaRPr lang="en-GB" sz="1400" b="1" dirty="0">
              <a:solidFill>
                <a:srgbClr val="333333"/>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9020645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3C8E6CB-645C-9F47-AA1D-A2FD8D63B5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050" r="16940" b="81505"/>
          <a:stretch/>
        </p:blipFill>
        <p:spPr>
          <a:xfrm>
            <a:off x="5048292" y="5070052"/>
            <a:ext cx="7154526" cy="1787948"/>
          </a:xfrm>
          <a:prstGeom prst="rect">
            <a:avLst/>
          </a:prstGeom>
        </p:spPr>
      </p:pic>
      <p:sp>
        <p:nvSpPr>
          <p:cNvPr id="64" name="Retângulo 24">
            <a:extLst>
              <a:ext uri="{FF2B5EF4-FFF2-40B4-BE49-F238E27FC236}">
                <a16:creationId xmlns:a16="http://schemas.microsoft.com/office/drawing/2014/main" id="{5C8705F4-C2F6-974A-8AA8-2A9D2BD1FAFA}"/>
              </a:ext>
            </a:extLst>
          </p:cNvPr>
          <p:cNvSpPr/>
          <p:nvPr/>
        </p:nvSpPr>
        <p:spPr>
          <a:xfrm>
            <a:off x="2078136" y="4320802"/>
            <a:ext cx="8561646" cy="692374"/>
          </a:xfrm>
          <a:prstGeom prst="rect">
            <a:avLst/>
          </a:prstGeom>
          <a:solidFill>
            <a:schemeClr val="bg1"/>
          </a:solidFill>
          <a:ln>
            <a:noFill/>
          </a:ln>
          <a:effectLst>
            <a:outerShdw blurRad="190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0" tIns="0" rIns="0" bIns="0" rtlCol="0" anchor="ctr"/>
          <a:lstStyle/>
          <a:p>
            <a:pPr lvl="0">
              <a:defRPr/>
            </a:pPr>
            <a:r>
              <a:rPr lang="en-US" sz="1400" b="1" i="1" dirty="0">
                <a:solidFill>
                  <a:srgbClr val="333333"/>
                </a:solidFill>
                <a:latin typeface="Arial Narrow" panose="020B0604020202020204" pitchFamily="34" charset="0"/>
                <a:cs typeface="Arial Narrow" panose="020B0604020202020204" pitchFamily="34" charset="0"/>
              </a:rPr>
              <a:t>O status de Lisboa </a:t>
            </a:r>
            <a:r>
              <a:rPr lang="en-US" sz="1400" b="1" i="1" dirty="0" err="1">
                <a:solidFill>
                  <a:srgbClr val="333333"/>
                </a:solidFill>
                <a:latin typeface="Arial Narrow" panose="020B0604020202020204" pitchFamily="34" charset="0"/>
                <a:cs typeface="Arial Narrow" panose="020B0604020202020204" pitchFamily="34" charset="0"/>
              </a:rPr>
              <a:t>como</a:t>
            </a:r>
            <a:r>
              <a:rPr lang="en-US" sz="1400" b="1" i="1" dirty="0">
                <a:solidFill>
                  <a:srgbClr val="333333"/>
                </a:solidFill>
                <a:latin typeface="Arial Narrow" panose="020B0604020202020204" pitchFamily="34" charset="0"/>
                <a:cs typeface="Arial Narrow" panose="020B0604020202020204" pitchFamily="34" charset="0"/>
              </a:rPr>
              <a:t> um Hub </a:t>
            </a:r>
            <a:r>
              <a:rPr lang="en-US" sz="1400" b="1" i="1" dirty="0" err="1">
                <a:solidFill>
                  <a:srgbClr val="333333"/>
                </a:solidFill>
                <a:latin typeface="Arial Narrow" panose="020B0604020202020204" pitchFamily="34" charset="0"/>
                <a:cs typeface="Arial Narrow" panose="020B0604020202020204" pitchFamily="34" charset="0"/>
              </a:rPr>
              <a:t>Tecnológico</a:t>
            </a:r>
            <a:r>
              <a:rPr lang="en-US" sz="1400" b="1" i="1" dirty="0">
                <a:solidFill>
                  <a:srgbClr val="333333"/>
                </a:solidFill>
                <a:latin typeface="Arial Narrow" panose="020B0604020202020204" pitchFamily="34" charset="0"/>
                <a:cs typeface="Arial Narrow" panose="020B0604020202020204" pitchFamily="34" charset="0"/>
              </a:rPr>
              <a:t> </a:t>
            </a:r>
            <a:r>
              <a:rPr lang="en-US" sz="1400" b="1" i="1" dirty="0" err="1">
                <a:solidFill>
                  <a:srgbClr val="333333"/>
                </a:solidFill>
                <a:latin typeface="Arial Narrow" panose="020B0604020202020204" pitchFamily="34" charset="0"/>
                <a:cs typeface="Arial Narrow" panose="020B0604020202020204" pitchFamily="34" charset="0"/>
              </a:rPr>
              <a:t>Europeu</a:t>
            </a:r>
            <a:r>
              <a:rPr lang="en-US" sz="1400" b="1" i="1" dirty="0">
                <a:solidFill>
                  <a:srgbClr val="333333"/>
                </a:solidFill>
                <a:latin typeface="Arial Narrow" panose="020B0604020202020204" pitchFamily="34" charset="0"/>
                <a:cs typeface="Arial Narrow" panose="020B0604020202020204" pitchFamily="34" charset="0"/>
              </a:rPr>
              <a:t> </a:t>
            </a:r>
            <a:r>
              <a:rPr lang="en-US" sz="1400" b="1" i="1" dirty="0" err="1">
                <a:solidFill>
                  <a:srgbClr val="333333"/>
                </a:solidFill>
                <a:latin typeface="Arial Narrow" panose="020B0604020202020204" pitchFamily="34" charset="0"/>
                <a:cs typeface="Arial Narrow" panose="020B0604020202020204" pitchFamily="34" charset="0"/>
              </a:rPr>
              <a:t>está</a:t>
            </a:r>
            <a:r>
              <a:rPr lang="en-US" sz="1400" b="1" i="1" dirty="0">
                <a:solidFill>
                  <a:srgbClr val="333333"/>
                </a:solidFill>
                <a:latin typeface="Arial Narrow" panose="020B0604020202020204" pitchFamily="34" charset="0"/>
                <a:cs typeface="Arial Narrow" panose="020B0604020202020204" pitchFamily="34" charset="0"/>
              </a:rPr>
              <a:t> a </a:t>
            </a:r>
            <a:r>
              <a:rPr lang="en-US" sz="1400" b="1" i="1" dirty="0" err="1">
                <a:solidFill>
                  <a:srgbClr val="333333"/>
                </a:solidFill>
                <a:latin typeface="Arial Narrow" panose="020B0604020202020204" pitchFamily="34" charset="0"/>
                <a:cs typeface="Arial Narrow" panose="020B0604020202020204" pitchFamily="34" charset="0"/>
              </a:rPr>
              <a:t>crescer</a:t>
            </a:r>
            <a:r>
              <a:rPr lang="en-US" sz="1400" b="1" i="1" dirty="0">
                <a:solidFill>
                  <a:srgbClr val="333333"/>
                </a:solidFill>
                <a:latin typeface="Arial Narrow" panose="020B0604020202020204" pitchFamily="34" charset="0"/>
                <a:cs typeface="Arial Narrow" panose="020B0604020202020204" pitchFamily="34" charset="0"/>
              </a:rPr>
              <a:t> </a:t>
            </a:r>
            <a:r>
              <a:rPr lang="en-US" sz="1400" b="1" i="1" dirty="0" err="1">
                <a:solidFill>
                  <a:srgbClr val="333333"/>
                </a:solidFill>
                <a:latin typeface="Arial Narrow" panose="020B0604020202020204" pitchFamily="34" charset="0"/>
                <a:cs typeface="Arial Narrow" panose="020B0604020202020204" pitchFamily="34" charset="0"/>
              </a:rPr>
              <a:t>continuamente</a:t>
            </a:r>
            <a:r>
              <a:rPr lang="en-US" sz="1400" b="1" i="1" dirty="0">
                <a:solidFill>
                  <a:srgbClr val="333333"/>
                </a:solidFill>
                <a:latin typeface="Arial Narrow" panose="020B0604020202020204" pitchFamily="34" charset="0"/>
                <a:cs typeface="Arial Narrow" panose="020B0604020202020204" pitchFamily="34" charset="0"/>
              </a:rPr>
              <a:t>, </a:t>
            </a:r>
            <a:r>
              <a:rPr lang="en-US" sz="1400" b="1" i="1" dirty="0" err="1">
                <a:solidFill>
                  <a:srgbClr val="333333"/>
                </a:solidFill>
                <a:latin typeface="Arial Narrow" panose="020B0604020202020204" pitchFamily="34" charset="0"/>
                <a:cs typeface="Arial Narrow" panose="020B0604020202020204" pitchFamily="34" charset="0"/>
              </a:rPr>
              <a:t>atraindo</a:t>
            </a:r>
            <a:r>
              <a:rPr lang="en-US" sz="1400" b="1" i="1" dirty="0">
                <a:solidFill>
                  <a:srgbClr val="333333"/>
                </a:solidFill>
                <a:latin typeface="Arial Narrow" panose="020B0604020202020204" pitchFamily="34" charset="0"/>
                <a:cs typeface="Arial Narrow" panose="020B0604020202020204" pitchFamily="34" charset="0"/>
              </a:rPr>
              <a:t> </a:t>
            </a:r>
            <a:r>
              <a:rPr lang="en-US" sz="1400" b="1" i="1" dirty="0" err="1">
                <a:solidFill>
                  <a:srgbClr val="333333"/>
                </a:solidFill>
                <a:latin typeface="Arial Narrow" panose="020B0604020202020204" pitchFamily="34" charset="0"/>
                <a:cs typeface="Arial Narrow" panose="020B0604020202020204" pitchFamily="34" charset="0"/>
              </a:rPr>
              <a:t>investidores</a:t>
            </a:r>
            <a:r>
              <a:rPr lang="en-US" sz="1400" b="1" i="1" dirty="0">
                <a:solidFill>
                  <a:srgbClr val="333333"/>
                </a:solidFill>
                <a:latin typeface="Arial Narrow" panose="020B0604020202020204" pitchFamily="34" charset="0"/>
                <a:cs typeface="Arial Narrow" panose="020B0604020202020204" pitchFamily="34" charset="0"/>
              </a:rPr>
              <a:t> </a:t>
            </a:r>
            <a:r>
              <a:rPr lang="en-US" sz="1400" b="1" i="1" dirty="0" err="1">
                <a:solidFill>
                  <a:srgbClr val="333333"/>
                </a:solidFill>
                <a:latin typeface="Arial Narrow" panose="020B0604020202020204" pitchFamily="34" charset="0"/>
                <a:cs typeface="Arial Narrow" panose="020B0604020202020204" pitchFamily="34" charset="0"/>
              </a:rPr>
              <a:t>internacionais</a:t>
            </a:r>
            <a:r>
              <a:rPr lang="en-US" sz="1400" b="1" i="1" dirty="0">
                <a:solidFill>
                  <a:srgbClr val="333333"/>
                </a:solidFill>
                <a:latin typeface="Arial Narrow" panose="020B0604020202020204" pitchFamily="34" charset="0"/>
                <a:cs typeface="Arial Narrow" panose="020B0604020202020204" pitchFamily="34" charset="0"/>
              </a:rPr>
              <a:t> para a capital </a:t>
            </a:r>
            <a:r>
              <a:rPr lang="en-US" sz="1400" b="1" i="1" dirty="0" err="1">
                <a:solidFill>
                  <a:srgbClr val="333333"/>
                </a:solidFill>
                <a:latin typeface="Arial Narrow" panose="020B0604020202020204" pitchFamily="34" charset="0"/>
                <a:cs typeface="Arial Narrow" panose="020B0604020202020204" pitchFamily="34" charset="0"/>
              </a:rPr>
              <a:t>portuguesa</a:t>
            </a:r>
            <a:r>
              <a:rPr lang="en-US" sz="1400" b="1" i="1" dirty="0">
                <a:solidFill>
                  <a:srgbClr val="333333"/>
                </a:solidFill>
                <a:latin typeface="Arial Narrow" panose="020B0604020202020204" pitchFamily="34" charset="0"/>
                <a:cs typeface="Arial Narrow" panose="020B0604020202020204" pitchFamily="34" charset="0"/>
              </a:rPr>
              <a:t>. (2019)</a:t>
            </a:r>
          </a:p>
        </p:txBody>
      </p:sp>
      <p:pic>
        <p:nvPicPr>
          <p:cNvPr id="10" name="Picture 4" descr="https://www.newsinheadlines.com/wp-content/uploads/2018/01/Hybon-Elevators-and-Escalators-139.jpg">
            <a:extLst>
              <a:ext uri="{FF2B5EF4-FFF2-40B4-BE49-F238E27FC236}">
                <a16:creationId xmlns:a16="http://schemas.microsoft.com/office/drawing/2014/main" id="{03CD10C0-9372-BF41-A1A6-E7D7264DD47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8524" t="25" r="39298" b="2226"/>
          <a:stretch/>
        </p:blipFill>
        <p:spPr bwMode="auto">
          <a:xfrm>
            <a:off x="0" y="1749"/>
            <a:ext cx="1127125" cy="685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077FD2E8-F335-CD43-946C-33E90B9B1755}"/>
              </a:ext>
            </a:extLst>
          </p:cNvPr>
          <p:cNvPicPr>
            <a:picLocks noChangeAspect="1"/>
          </p:cNvPicPr>
          <p:nvPr/>
        </p:nvPicPr>
        <p:blipFill>
          <a:blip r:embed="rId5"/>
          <a:stretch>
            <a:fillRect/>
          </a:stretch>
        </p:blipFill>
        <p:spPr>
          <a:xfrm>
            <a:off x="193904" y="260350"/>
            <a:ext cx="739317" cy="720000"/>
          </a:xfrm>
          <a:prstGeom prst="rect">
            <a:avLst/>
          </a:prstGeom>
        </p:spPr>
      </p:pic>
      <p:sp>
        <p:nvSpPr>
          <p:cNvPr id="19" name="Rectangle 18">
            <a:extLst>
              <a:ext uri="{FF2B5EF4-FFF2-40B4-BE49-F238E27FC236}">
                <a16:creationId xmlns:a16="http://schemas.microsoft.com/office/drawing/2014/main" id="{1B08F9FA-2FF0-1E4A-98D1-B4FBC9D4FCE7}"/>
              </a:ext>
            </a:extLst>
          </p:cNvPr>
          <p:cNvSpPr/>
          <p:nvPr/>
        </p:nvSpPr>
        <p:spPr>
          <a:xfrm>
            <a:off x="2077700" y="260648"/>
            <a:ext cx="10093818" cy="931311"/>
          </a:xfrm>
          <a:prstGeom prst="rect">
            <a:avLst/>
          </a:prstGeom>
        </p:spPr>
        <p:txBody>
          <a:bodyPr wrap="square" lIns="0" tIns="0" rIns="0" bIns="0">
            <a:noAutofit/>
          </a:bodyPr>
          <a:lstStyle/>
          <a:p>
            <a:r>
              <a:rPr lang="en-US" sz="4000" dirty="0">
                <a:solidFill>
                  <a:srgbClr val="00A5DF"/>
                </a:solidFill>
                <a:latin typeface="Arial Narrow" panose="020B0604020202020204" pitchFamily="34" charset="0"/>
                <a:cs typeface="Arial Narrow" panose="020B0604020202020204" pitchFamily="34" charset="0"/>
              </a:rPr>
              <a:t>ECOSSISTEMA </a:t>
            </a:r>
            <a:r>
              <a:rPr lang="en-US" sz="4000" b="1" dirty="0">
                <a:solidFill>
                  <a:srgbClr val="00A5DF"/>
                </a:solidFill>
                <a:latin typeface="Arial Narrow" panose="020B0604020202020204" pitchFamily="34" charset="0"/>
                <a:cs typeface="Arial Narrow" panose="020B0604020202020204" pitchFamily="34" charset="0"/>
              </a:rPr>
              <a:t>DE STARTUPS</a:t>
            </a:r>
          </a:p>
          <a:p>
            <a:r>
              <a:rPr lang="en-US" sz="2400" b="1" dirty="0">
                <a:solidFill>
                  <a:srgbClr val="00A5DF"/>
                </a:solidFill>
                <a:latin typeface="Arial Narrow" panose="020B0604020202020204" pitchFamily="34" charset="0"/>
                <a:cs typeface="Arial Narrow" panose="020B0604020202020204" pitchFamily="34" charset="0"/>
              </a:rPr>
              <a:t>PANORAMA TECNOLÓGICO </a:t>
            </a:r>
            <a:r>
              <a:rPr lang="en-US" sz="2400" b="1" dirty="0">
                <a:latin typeface="Arial Narrow" panose="020B0604020202020204" pitchFamily="34" charset="0"/>
                <a:cs typeface="Arial Narrow" panose="020B0604020202020204" pitchFamily="34" charset="0"/>
              </a:rPr>
              <a:t>ESTÁ EM CRESCIMENTO</a:t>
            </a:r>
          </a:p>
        </p:txBody>
      </p:sp>
      <p:sp>
        <p:nvSpPr>
          <p:cNvPr id="35" name="Rectangle 1">
            <a:extLst>
              <a:ext uri="{FF2B5EF4-FFF2-40B4-BE49-F238E27FC236}">
                <a16:creationId xmlns:a16="http://schemas.microsoft.com/office/drawing/2014/main" id="{8513418B-205F-7B46-863C-02BBF804E2FE}"/>
              </a:ext>
            </a:extLst>
          </p:cNvPr>
          <p:cNvSpPr>
            <a:spLocks noChangeArrowheads="1"/>
          </p:cNvSpPr>
          <p:nvPr/>
        </p:nvSpPr>
        <p:spPr bwMode="auto">
          <a:xfrm>
            <a:off x="2054944" y="1563988"/>
            <a:ext cx="7844749"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pt-BR" altLang="pt-PT" sz="1700" dirty="0">
                <a:latin typeface="Arial Narrow" panose="020B0604020202020204" pitchFamily="34" charset="0"/>
                <a:cs typeface="Arial Narrow" panose="020B0604020202020204" pitchFamily="34" charset="0"/>
              </a:rPr>
              <a:t>Um dos principais motores do panorama tecnológico em Lisboa é a Web Summit. Lisboa tem sido a cidade anfitriã da Web Summit nos últimos 8 anos, reunindo 70.000 participantes (43% mulheres) de 150 países diferentes (2.600 startups, 900 investidores) - números de 2023. É um dos principais eventos tecnológicos do mundo e prevê-se que se mantenha em Lisboa até 2028.</a:t>
            </a:r>
            <a:endParaRPr lang="pt-PT" altLang="pt-PT" sz="1700" dirty="0">
              <a:latin typeface="Arial Narrow" panose="020B0604020202020204" pitchFamily="34" charset="0"/>
              <a:cs typeface="Arial Narrow" panose="020B0604020202020204" pitchFamily="34" charset="0"/>
            </a:endParaRPr>
          </a:p>
        </p:txBody>
      </p:sp>
      <p:sp>
        <p:nvSpPr>
          <p:cNvPr id="38" name="Rectangle 37">
            <a:extLst>
              <a:ext uri="{FF2B5EF4-FFF2-40B4-BE49-F238E27FC236}">
                <a16:creationId xmlns:a16="http://schemas.microsoft.com/office/drawing/2014/main" id="{45D8A6AD-0F9B-6E45-B33C-3D0D965E0129}"/>
              </a:ext>
            </a:extLst>
          </p:cNvPr>
          <p:cNvSpPr/>
          <p:nvPr/>
        </p:nvSpPr>
        <p:spPr>
          <a:xfrm>
            <a:off x="2079841" y="3069903"/>
            <a:ext cx="2822575" cy="1127125"/>
          </a:xfrm>
          <a:prstGeom prst="rect">
            <a:avLst/>
          </a:prstGeom>
          <a:solidFill>
            <a:srgbClr val="01A5E0">
              <a:alpha val="25125"/>
            </a:srgbClr>
          </a:solidFill>
          <a:ln w="1270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143996" tIns="45719" rIns="143996" bIns="45719" anchor="ctr"/>
          <a:lstStyle/>
          <a:p>
            <a:pPr algn="ctr" eaLnBrk="1" hangingPunct="1">
              <a:defRPr/>
            </a:pPr>
            <a:r>
              <a:rPr lang="en-US" sz="1600" b="1" dirty="0">
                <a:solidFill>
                  <a:srgbClr val="0070C0"/>
                </a:solidFill>
                <a:latin typeface="Arial Narrow" panose="020B0604020202020204" pitchFamily="34" charset="0"/>
                <a:cs typeface="Arial Narrow" panose="020B0604020202020204" pitchFamily="34" charset="0"/>
              </a:rPr>
              <a:t>LISBOA</a:t>
            </a:r>
            <a:r>
              <a:rPr lang="en-US" sz="1200" b="1" dirty="0">
                <a:solidFill>
                  <a:schemeClr val="tx1"/>
                </a:solidFill>
                <a:latin typeface="Arial Narrow" panose="020B0604020202020204" pitchFamily="34" charset="0"/>
                <a:cs typeface="Arial Narrow" panose="020B0604020202020204" pitchFamily="34" charset="0"/>
              </a:rPr>
              <a:t> – CAPITAL EUROPEIA DA INOVAÇÃO 2023 </a:t>
            </a:r>
            <a:r>
              <a:rPr lang="en-US" sz="1200" dirty="0">
                <a:solidFill>
                  <a:schemeClr val="tx1"/>
                </a:solidFill>
                <a:latin typeface="Arial Narrow" panose="020B0604020202020204" pitchFamily="34" charset="0"/>
                <a:cs typeface="Arial Narrow" panose="020B0604020202020204" pitchFamily="34" charset="0"/>
              </a:rPr>
              <a:t>(European Innovation Council)</a:t>
            </a:r>
          </a:p>
        </p:txBody>
      </p:sp>
      <p:sp>
        <p:nvSpPr>
          <p:cNvPr id="40" name="Rectangle 39">
            <a:extLst>
              <a:ext uri="{FF2B5EF4-FFF2-40B4-BE49-F238E27FC236}">
                <a16:creationId xmlns:a16="http://schemas.microsoft.com/office/drawing/2014/main" id="{5E641BD3-EE74-7643-ADD0-8E4F8C7BEE17}"/>
              </a:ext>
            </a:extLst>
          </p:cNvPr>
          <p:cNvSpPr/>
          <p:nvPr/>
        </p:nvSpPr>
        <p:spPr>
          <a:xfrm>
            <a:off x="7752184" y="3070548"/>
            <a:ext cx="2555875" cy="1125537"/>
          </a:xfrm>
          <a:prstGeom prst="rect">
            <a:avLst/>
          </a:prstGeom>
          <a:solidFill>
            <a:srgbClr val="01A5E0">
              <a:alpha val="25125"/>
            </a:srgbClr>
          </a:solidFill>
          <a:ln w="1270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143996" tIns="45719" rIns="143996" bIns="45719" anchor="ctr"/>
          <a:lstStyle/>
          <a:p>
            <a:pPr algn="ctr" eaLnBrk="1" hangingPunct="1">
              <a:defRPr/>
            </a:pPr>
            <a:r>
              <a:rPr lang="en-US" sz="2800" b="1">
                <a:solidFill>
                  <a:srgbClr val="0080CF"/>
                </a:solidFill>
                <a:latin typeface="Arial Narrow" panose="020B0604020202020204" pitchFamily="34" charset="0"/>
                <a:cs typeface="Arial Narrow" panose="020B0604020202020204" pitchFamily="34" charset="0"/>
              </a:rPr>
              <a:t>#6 </a:t>
            </a:r>
            <a:r>
              <a:rPr lang="en-US" sz="1600" b="1" dirty="0">
                <a:solidFill>
                  <a:srgbClr val="0070C0"/>
                </a:solidFill>
                <a:latin typeface="Arial Narrow" panose="020B0604020202020204" pitchFamily="34" charset="0"/>
                <a:cs typeface="Arial Narrow" panose="020B0604020202020204" pitchFamily="34" charset="0"/>
              </a:rPr>
              <a:t>UNICÓRNIOS</a:t>
            </a:r>
          </a:p>
          <a:p>
            <a:pPr algn="ctr" eaLnBrk="1" hangingPunct="1">
              <a:defRPr/>
            </a:pPr>
            <a:r>
              <a:rPr lang="en-US" sz="1200" dirty="0">
                <a:solidFill>
                  <a:schemeClr val="tx1"/>
                </a:solidFill>
                <a:latin typeface="Arial Narrow" panose="020B0604020202020204" pitchFamily="34" charset="0"/>
              </a:rPr>
              <a:t>COM ADN PORTUGUÊS</a:t>
            </a:r>
          </a:p>
        </p:txBody>
      </p:sp>
      <p:sp>
        <p:nvSpPr>
          <p:cNvPr id="42" name="Rectangle 41">
            <a:extLst>
              <a:ext uri="{FF2B5EF4-FFF2-40B4-BE49-F238E27FC236}">
                <a16:creationId xmlns:a16="http://schemas.microsoft.com/office/drawing/2014/main" id="{2D43A6BF-D60F-E148-BDB8-E5F606B5AD1E}"/>
              </a:ext>
            </a:extLst>
          </p:cNvPr>
          <p:cNvSpPr/>
          <p:nvPr/>
        </p:nvSpPr>
        <p:spPr>
          <a:xfrm>
            <a:off x="5048292" y="3069754"/>
            <a:ext cx="2555875" cy="1127125"/>
          </a:xfrm>
          <a:prstGeom prst="rect">
            <a:avLst/>
          </a:prstGeom>
          <a:solidFill>
            <a:srgbClr val="01A5E0">
              <a:alpha val="25125"/>
            </a:srgbClr>
          </a:solidFill>
          <a:ln w="1270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143996" tIns="45719" rIns="91438" bIns="45719" anchor="ctr"/>
          <a:lstStyle/>
          <a:p>
            <a:pPr algn="ctr" eaLnBrk="1" hangingPunct="1">
              <a:defRPr/>
            </a:pPr>
            <a:r>
              <a:rPr lang="en-US" sz="1200" dirty="0">
                <a:solidFill>
                  <a:schemeClr val="tx1"/>
                </a:solidFill>
                <a:latin typeface="Arial Narrow" panose="020B0604020202020204" pitchFamily="34" charset="0"/>
                <a:cs typeface="Arial Narrow" panose="020B0604020202020204" pitchFamily="34" charset="0"/>
              </a:rPr>
              <a:t>O ECOSSISTEMA PORTUGUÊS DE SCALEUPS ESTÁ A CRESCER </a:t>
            </a:r>
            <a:r>
              <a:rPr lang="en-US" sz="1500" b="1" dirty="0">
                <a:solidFill>
                  <a:srgbClr val="0070C0"/>
                </a:solidFill>
                <a:latin typeface="Arial Narrow" panose="020B0604020202020204" pitchFamily="34" charset="0"/>
                <a:cs typeface="Arial Narrow" panose="020B0604020202020204" pitchFamily="34" charset="0"/>
              </a:rPr>
              <a:t>DUAS VEZES MAIS RÁPIDO </a:t>
            </a:r>
            <a:r>
              <a:rPr lang="en-US" sz="1200" dirty="0">
                <a:solidFill>
                  <a:schemeClr val="tx1"/>
                </a:solidFill>
                <a:latin typeface="Arial Narrow" panose="020B0604020202020204" pitchFamily="34" charset="0"/>
                <a:cs typeface="Arial Narrow" panose="020B0604020202020204" pitchFamily="34" charset="0"/>
              </a:rPr>
              <a:t>DO QUE A MÉDIA EUROPEIA</a:t>
            </a:r>
          </a:p>
        </p:txBody>
      </p:sp>
      <p:pic>
        <p:nvPicPr>
          <p:cNvPr id="49" name="Picture 14" descr="Financial-Times-Logo - MKPREMIUM">
            <a:extLst>
              <a:ext uri="{FF2B5EF4-FFF2-40B4-BE49-F238E27FC236}">
                <a16:creationId xmlns:a16="http://schemas.microsoft.com/office/drawing/2014/main" id="{F5C6A343-AE03-6544-916B-DE61250385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892" t="20535" r="7997" b="23479"/>
          <a:stretch>
            <a:fillRect/>
          </a:stretch>
        </p:blipFill>
        <p:spPr bwMode="auto">
          <a:xfrm>
            <a:off x="2227848" y="4396769"/>
            <a:ext cx="1492732" cy="529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 name="Group 54">
            <a:extLst>
              <a:ext uri="{FF2B5EF4-FFF2-40B4-BE49-F238E27FC236}">
                <a16:creationId xmlns:a16="http://schemas.microsoft.com/office/drawing/2014/main" id="{4E0D7AB8-927C-C944-9D58-4220E3CC22FF}"/>
              </a:ext>
            </a:extLst>
          </p:cNvPr>
          <p:cNvGrpSpPr/>
          <p:nvPr/>
        </p:nvGrpSpPr>
        <p:grpSpPr>
          <a:xfrm>
            <a:off x="1273438" y="4801051"/>
            <a:ext cx="1666281" cy="1667181"/>
            <a:chOff x="1226184" y="736012"/>
            <a:chExt cx="2046184" cy="2047290"/>
          </a:xfrm>
        </p:grpSpPr>
        <p:sp>
          <p:nvSpPr>
            <p:cNvPr id="57" name="Oval 56">
              <a:extLst>
                <a:ext uri="{FF2B5EF4-FFF2-40B4-BE49-F238E27FC236}">
                  <a16:creationId xmlns:a16="http://schemas.microsoft.com/office/drawing/2014/main" id="{BBB030C6-CA80-2349-BBDD-CAD0592535E0}"/>
                </a:ext>
              </a:extLst>
            </p:cNvPr>
            <p:cNvSpPr/>
            <p:nvPr/>
          </p:nvSpPr>
          <p:spPr>
            <a:xfrm>
              <a:off x="1256368" y="767302"/>
              <a:ext cx="2016000" cy="2016000"/>
            </a:xfrm>
            <a:prstGeom prst="ellipse">
              <a:avLst/>
            </a:prstGeom>
            <a:solidFill>
              <a:srgbClr val="00A5D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pt-PT" sz="1400" b="1" dirty="0">
                <a:solidFill>
                  <a:srgbClr val="00A5DF"/>
                </a:solidFill>
                <a:latin typeface="Arial Narrow" panose="020B0604020202020204" pitchFamily="34" charset="0"/>
                <a:cs typeface="Arial Narrow" panose="020B0604020202020204" pitchFamily="34" charset="0"/>
              </a:endParaRPr>
            </a:p>
          </p:txBody>
        </p:sp>
        <p:sp>
          <p:nvSpPr>
            <p:cNvPr id="58" name="Oval 57">
              <a:extLst>
                <a:ext uri="{FF2B5EF4-FFF2-40B4-BE49-F238E27FC236}">
                  <a16:creationId xmlns:a16="http://schemas.microsoft.com/office/drawing/2014/main" id="{D42CF960-0EE6-2E45-B009-E71DA674CAD6}"/>
                </a:ext>
              </a:extLst>
            </p:cNvPr>
            <p:cNvSpPr/>
            <p:nvPr/>
          </p:nvSpPr>
          <p:spPr>
            <a:xfrm>
              <a:off x="1226184" y="736012"/>
              <a:ext cx="1998759" cy="199876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1600" b="1" dirty="0">
                  <a:solidFill>
                    <a:srgbClr val="00A5DF"/>
                  </a:solidFill>
                  <a:latin typeface="Arial Narrow" panose="020B0604020202020204" pitchFamily="34" charset="0"/>
                  <a:cs typeface="Arial Narrow" panose="020B0604020202020204" pitchFamily="34" charset="0"/>
                </a:rPr>
                <a:t>LISBOA </a:t>
              </a:r>
            </a:p>
            <a:p>
              <a:pPr lvl="0" algn="ctr"/>
              <a:r>
                <a:rPr lang="en-US" sz="1600" dirty="0">
                  <a:solidFill>
                    <a:srgbClr val="00A5DF"/>
                  </a:solidFill>
                  <a:latin typeface="Arial Narrow" panose="020B0604020202020204" pitchFamily="34" charset="0"/>
                  <a:cs typeface="Arial Narrow" panose="020B0604020202020204" pitchFamily="34" charset="0"/>
                </a:rPr>
                <a:t>Europe </a:t>
              </a:r>
            </a:p>
            <a:p>
              <a:pPr lvl="0" algn="ctr"/>
              <a:r>
                <a:rPr lang="en-US" sz="1600" dirty="0">
                  <a:solidFill>
                    <a:srgbClr val="00A5DF"/>
                  </a:solidFill>
                  <a:latin typeface="Arial Narrow" panose="020B0604020202020204" pitchFamily="34" charset="0"/>
                  <a:cs typeface="Arial Narrow" panose="020B0604020202020204" pitchFamily="34" charset="0"/>
                </a:rPr>
                <a:t>Startup </a:t>
              </a:r>
            </a:p>
            <a:p>
              <a:pPr lvl="0" algn="ctr"/>
              <a:r>
                <a:rPr lang="en-US" sz="1600" dirty="0">
                  <a:solidFill>
                    <a:srgbClr val="00A5DF"/>
                  </a:solidFill>
                  <a:latin typeface="Arial Narrow" panose="020B0604020202020204" pitchFamily="34" charset="0"/>
                  <a:cs typeface="Arial Narrow" panose="020B0604020202020204" pitchFamily="34" charset="0"/>
                </a:rPr>
                <a:t>Nations </a:t>
              </a:r>
            </a:p>
            <a:p>
              <a:pPr lvl="0" algn="ctr"/>
              <a:r>
                <a:rPr lang="en-US" sz="1600" dirty="0">
                  <a:solidFill>
                    <a:srgbClr val="00A5DF"/>
                  </a:solidFill>
                  <a:latin typeface="Arial Narrow" panose="020B0604020202020204" pitchFamily="34" charset="0"/>
                  <a:cs typeface="Arial Narrow" panose="020B0604020202020204" pitchFamily="34" charset="0"/>
                </a:rPr>
                <a:t>Alliance (</a:t>
              </a:r>
              <a:r>
                <a:rPr lang="en-US" sz="1600" dirty="0" err="1">
                  <a:solidFill>
                    <a:srgbClr val="00A5DF"/>
                  </a:solidFill>
                  <a:latin typeface="Arial Narrow" panose="020B0604020202020204" pitchFamily="34" charset="0"/>
                  <a:cs typeface="Arial Narrow" panose="020B0604020202020204" pitchFamily="34" charset="0"/>
                </a:rPr>
                <a:t>sede</a:t>
              </a:r>
              <a:r>
                <a:rPr lang="en-US" sz="1600" dirty="0">
                  <a:solidFill>
                    <a:srgbClr val="00A5DF"/>
                  </a:solidFill>
                  <a:latin typeface="Arial Narrow" panose="020B0604020202020204" pitchFamily="34" charset="0"/>
                  <a:cs typeface="Arial Narrow" panose="020B0604020202020204" pitchFamily="34" charset="0"/>
                </a:rPr>
                <a:t>)</a:t>
              </a:r>
            </a:p>
          </p:txBody>
        </p:sp>
      </p:grpSp>
      <p:grpSp>
        <p:nvGrpSpPr>
          <p:cNvPr id="59" name="Group 58">
            <a:extLst>
              <a:ext uri="{FF2B5EF4-FFF2-40B4-BE49-F238E27FC236}">
                <a16:creationId xmlns:a16="http://schemas.microsoft.com/office/drawing/2014/main" id="{16C9C256-E100-314C-A2C4-DED6C0969CE2}"/>
              </a:ext>
            </a:extLst>
          </p:cNvPr>
          <p:cNvGrpSpPr/>
          <p:nvPr/>
        </p:nvGrpSpPr>
        <p:grpSpPr>
          <a:xfrm>
            <a:off x="9681182" y="184355"/>
            <a:ext cx="2163357" cy="2164525"/>
            <a:chOff x="1226184" y="736012"/>
            <a:chExt cx="2046184" cy="2047290"/>
          </a:xfrm>
        </p:grpSpPr>
        <p:sp>
          <p:nvSpPr>
            <p:cNvPr id="60" name="Oval 59">
              <a:extLst>
                <a:ext uri="{FF2B5EF4-FFF2-40B4-BE49-F238E27FC236}">
                  <a16:creationId xmlns:a16="http://schemas.microsoft.com/office/drawing/2014/main" id="{0DF4B894-F54C-4549-88B8-D5F0F15502F5}"/>
                </a:ext>
              </a:extLst>
            </p:cNvPr>
            <p:cNvSpPr/>
            <p:nvPr/>
          </p:nvSpPr>
          <p:spPr>
            <a:xfrm>
              <a:off x="1256368" y="767302"/>
              <a:ext cx="2016000" cy="2016000"/>
            </a:xfrm>
            <a:prstGeom prst="ellipse">
              <a:avLst/>
            </a:prstGeom>
            <a:solidFill>
              <a:srgbClr val="00A5D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pt-PT" sz="1400" b="1" dirty="0">
                <a:solidFill>
                  <a:srgbClr val="00A5DF"/>
                </a:solidFill>
                <a:latin typeface="Arial Narrow" panose="020B0604020202020204" pitchFamily="34" charset="0"/>
                <a:cs typeface="Arial Narrow" panose="020B0604020202020204" pitchFamily="34" charset="0"/>
              </a:endParaRPr>
            </a:p>
          </p:txBody>
        </p:sp>
        <p:sp>
          <p:nvSpPr>
            <p:cNvPr id="61" name="Oval 60">
              <a:extLst>
                <a:ext uri="{FF2B5EF4-FFF2-40B4-BE49-F238E27FC236}">
                  <a16:creationId xmlns:a16="http://schemas.microsoft.com/office/drawing/2014/main" id="{4C67A649-54F3-DB49-88AD-6DE5CD56E64E}"/>
                </a:ext>
              </a:extLst>
            </p:cNvPr>
            <p:cNvSpPr/>
            <p:nvPr/>
          </p:nvSpPr>
          <p:spPr>
            <a:xfrm>
              <a:off x="1226184" y="736012"/>
              <a:ext cx="1998759" cy="1998760"/>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endParaRPr lang="en-US" sz="1600" b="1" dirty="0">
                <a:solidFill>
                  <a:srgbClr val="00A5DF"/>
                </a:solidFill>
                <a:latin typeface="Arial Narrow" panose="020B0604020202020204" pitchFamily="34" charset="0"/>
                <a:cs typeface="Arial Narrow" panose="020B0604020202020204" pitchFamily="34" charset="0"/>
              </a:endParaRPr>
            </a:p>
            <a:p>
              <a:pPr lvl="0" algn="ctr"/>
              <a:endParaRPr lang="en-US" sz="1600" b="1" dirty="0">
                <a:solidFill>
                  <a:srgbClr val="00A5DF"/>
                </a:solidFill>
                <a:latin typeface="Arial Narrow" panose="020B0604020202020204" pitchFamily="34" charset="0"/>
                <a:cs typeface="Arial Narrow" panose="020B0604020202020204" pitchFamily="34" charset="0"/>
              </a:endParaRPr>
            </a:p>
            <a:p>
              <a:pPr lvl="0" algn="ctr"/>
              <a:endParaRPr lang="en-US" sz="2000" b="1" dirty="0">
                <a:solidFill>
                  <a:srgbClr val="00A5DF"/>
                </a:solidFill>
                <a:latin typeface="Arial Narrow" panose="020B0604020202020204" pitchFamily="34" charset="0"/>
                <a:cs typeface="Arial Narrow" panose="020B0604020202020204" pitchFamily="34" charset="0"/>
              </a:endParaRPr>
            </a:p>
            <a:p>
              <a:pPr lvl="0" algn="ctr"/>
              <a:r>
                <a:rPr lang="en-US" sz="2000" b="1" dirty="0">
                  <a:solidFill>
                    <a:srgbClr val="00A5DF"/>
                  </a:solidFill>
                  <a:latin typeface="Arial Narrow" panose="020B0604020202020204" pitchFamily="34" charset="0"/>
                  <a:cs typeface="Arial Narrow" panose="020B0604020202020204" pitchFamily="34" charset="0"/>
                </a:rPr>
                <a:t>EM LISBOA ATÉ </a:t>
              </a:r>
            </a:p>
            <a:p>
              <a:pPr lvl="0" algn="ctr"/>
              <a:r>
                <a:rPr lang="en-US" sz="2000" b="1" dirty="0">
                  <a:solidFill>
                    <a:srgbClr val="00A5DF"/>
                  </a:solidFill>
                  <a:latin typeface="Arial Narrow" panose="020B0604020202020204" pitchFamily="34" charset="0"/>
                  <a:cs typeface="Arial Narrow" panose="020B0604020202020204" pitchFamily="34" charset="0"/>
                </a:rPr>
                <a:t>2028</a:t>
              </a:r>
            </a:p>
          </p:txBody>
        </p:sp>
      </p:grpSp>
      <p:sp>
        <p:nvSpPr>
          <p:cNvPr id="62" name="Isosceles Triangle 3">
            <a:extLst>
              <a:ext uri="{FF2B5EF4-FFF2-40B4-BE49-F238E27FC236}">
                <a16:creationId xmlns:a16="http://schemas.microsoft.com/office/drawing/2014/main" id="{ADAEA72A-4846-D041-A96D-727C72823132}"/>
              </a:ext>
            </a:extLst>
          </p:cNvPr>
          <p:cNvSpPr/>
          <p:nvPr/>
        </p:nvSpPr>
        <p:spPr>
          <a:xfrm rot="6493650">
            <a:off x="9258526" y="765894"/>
            <a:ext cx="988218" cy="739832"/>
          </a:xfrm>
          <a:prstGeom prst="triangle">
            <a:avLst/>
          </a:prstGeom>
          <a:solidFill>
            <a:srgbClr val="01A5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PT"/>
          </a:p>
        </p:txBody>
      </p:sp>
      <p:pic>
        <p:nvPicPr>
          <p:cNvPr id="63" name="Picture 2" descr="Resultado de imagem para web summit lOGO">
            <a:extLst>
              <a:ext uri="{FF2B5EF4-FFF2-40B4-BE49-F238E27FC236}">
                <a16:creationId xmlns:a16="http://schemas.microsoft.com/office/drawing/2014/main" id="{F0D12F83-EBE7-8340-8D3A-1C1C0618C1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79615" y="400463"/>
            <a:ext cx="1328089" cy="637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ular Callout 127">
            <a:extLst>
              <a:ext uri="{FF2B5EF4-FFF2-40B4-BE49-F238E27FC236}">
                <a16:creationId xmlns:a16="http://schemas.microsoft.com/office/drawing/2014/main" id="{CCA6A040-5C33-4D3E-9D44-336A25C060D1}"/>
              </a:ext>
            </a:extLst>
          </p:cNvPr>
          <p:cNvSpPr/>
          <p:nvPr/>
        </p:nvSpPr>
        <p:spPr>
          <a:xfrm>
            <a:off x="10639782" y="2381962"/>
            <a:ext cx="1383709" cy="1845502"/>
          </a:xfrm>
          <a:prstGeom prst="wedgeRectCallout">
            <a:avLst>
              <a:gd name="adj1" fmla="val -57327"/>
              <a:gd name="adj2" fmla="val 3643"/>
            </a:avLst>
          </a:prstGeom>
          <a:solidFill>
            <a:srgbClr val="01A5E0"/>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rtlCol="0" anchor="t" anchorCtr="0"/>
          <a:lstStyle/>
          <a:p>
            <a:pPr lvl="0" algn="ctr">
              <a:lnSpc>
                <a:spcPct val="85000"/>
              </a:lnSpc>
              <a:defRPr/>
            </a:pPr>
            <a:endParaRPr lang="en-US" sz="1000" spc="150" dirty="0">
              <a:solidFill>
                <a:schemeClr val="bg1"/>
              </a:solidFill>
              <a:latin typeface="Arial" pitchFamily="34" charset="0"/>
              <a:cs typeface="Arial" pitchFamily="34" charset="0"/>
            </a:endParaRPr>
          </a:p>
          <a:p>
            <a:pPr lvl="0" algn="ctr">
              <a:lnSpc>
                <a:spcPct val="85000"/>
              </a:lnSpc>
              <a:defRPr/>
            </a:pPr>
            <a:r>
              <a:rPr lang="en-US" b="1" spc="150" dirty="0">
                <a:solidFill>
                  <a:schemeClr val="bg1"/>
                </a:solidFill>
                <a:latin typeface="Arial" pitchFamily="34" charset="0"/>
                <a:cs typeface="Arial" pitchFamily="34" charset="0"/>
              </a:rPr>
              <a:t>LISBOA</a:t>
            </a:r>
            <a:r>
              <a:rPr lang="en-US" sz="1500" spc="150" dirty="0">
                <a:solidFill>
                  <a:schemeClr val="bg1"/>
                </a:solidFill>
                <a:latin typeface="Arial" pitchFamily="34" charset="0"/>
                <a:cs typeface="Arial" pitchFamily="34" charset="0"/>
              </a:rPr>
              <a:t> É </a:t>
            </a:r>
            <a:r>
              <a:rPr lang="en-US" sz="3200" b="1" spc="150" dirty="0">
                <a:solidFill>
                  <a:schemeClr val="bg1"/>
                </a:solidFill>
                <a:latin typeface="Arial" pitchFamily="34" charset="0"/>
                <a:cs typeface="Arial" pitchFamily="34" charset="0"/>
              </a:rPr>
              <a:t>#4</a:t>
            </a:r>
            <a:r>
              <a:rPr lang="en-US" sz="1500" spc="150" dirty="0">
                <a:solidFill>
                  <a:schemeClr val="bg1"/>
                </a:solidFill>
                <a:latin typeface="Arial" pitchFamily="34" charset="0"/>
                <a:cs typeface="Arial" pitchFamily="34" charset="0"/>
              </a:rPr>
              <a:t> NO </a:t>
            </a:r>
            <a:r>
              <a:rPr lang="en-US" sz="1500" b="1" i="1" spc="150" dirty="0">
                <a:solidFill>
                  <a:schemeClr val="bg1"/>
                </a:solidFill>
                <a:latin typeface="Arial" pitchFamily="34" charset="0"/>
                <a:cs typeface="Arial" pitchFamily="34" charset="0"/>
              </a:rPr>
              <a:t>STARTUP HEATMAP EUROPE </a:t>
            </a:r>
            <a:r>
              <a:rPr lang="en-US" sz="1500" spc="150" dirty="0">
                <a:solidFill>
                  <a:schemeClr val="bg1"/>
                </a:solidFill>
                <a:latin typeface="Arial" pitchFamily="34" charset="0"/>
                <a:cs typeface="Arial" pitchFamily="34" charset="0"/>
              </a:rPr>
              <a:t>PARA</a:t>
            </a:r>
            <a:r>
              <a:rPr lang="en-US" sz="1500" i="1" spc="150" dirty="0">
                <a:solidFill>
                  <a:schemeClr val="bg1"/>
                </a:solidFill>
                <a:latin typeface="Arial" pitchFamily="34" charset="0"/>
                <a:cs typeface="Arial" pitchFamily="34" charset="0"/>
              </a:rPr>
              <a:t> </a:t>
            </a:r>
            <a:r>
              <a:rPr lang="en-US" sz="1500" spc="150" dirty="0">
                <a:solidFill>
                  <a:schemeClr val="bg1"/>
                </a:solidFill>
                <a:latin typeface="Arial" pitchFamily="34" charset="0"/>
                <a:cs typeface="Arial" pitchFamily="34" charset="0"/>
              </a:rPr>
              <a:t>2022</a:t>
            </a:r>
          </a:p>
        </p:txBody>
      </p:sp>
      <p:pic>
        <p:nvPicPr>
          <p:cNvPr id="23" name="Picture 7" descr="A picture containing graphical user interface&#10;&#10;Description automatically generated">
            <a:extLst>
              <a:ext uri="{FF2B5EF4-FFF2-40B4-BE49-F238E27FC236}">
                <a16:creationId xmlns:a16="http://schemas.microsoft.com/office/drawing/2014/main" id="{A42F54F9-5F94-49BB-8DA3-9A2F2A0CFE5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59429" y="4162601"/>
            <a:ext cx="944414" cy="448889"/>
          </a:xfrm>
          <a:prstGeom prst="rect">
            <a:avLst/>
          </a:prstGeom>
        </p:spPr>
      </p:pic>
      <p:sp>
        <p:nvSpPr>
          <p:cNvPr id="2" name="TextBox 153">
            <a:extLst>
              <a:ext uri="{FF2B5EF4-FFF2-40B4-BE49-F238E27FC236}">
                <a16:creationId xmlns:a16="http://schemas.microsoft.com/office/drawing/2014/main" id="{344CBADD-C16A-F5B3-E084-B87F18021F8E}"/>
              </a:ext>
            </a:extLst>
          </p:cNvPr>
          <p:cNvSpPr txBox="1">
            <a:spLocks noChangeArrowheads="1"/>
          </p:cNvSpPr>
          <p:nvPr/>
        </p:nvSpPr>
        <p:spPr bwMode="auto">
          <a:xfrm>
            <a:off x="2068179" y="6599940"/>
            <a:ext cx="2952327" cy="12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p>
            <a:pPr eaLnBrk="1" hangingPunct="1"/>
            <a:r>
              <a:rPr lang="pt-PT" altLang="pt-PT" sz="900" b="1" dirty="0">
                <a:latin typeface="Arial Narrow" panose="020B0604020202020204" pitchFamily="34" charset="0"/>
                <a:cs typeface="Arial Narrow" panose="020B0604020202020204" pitchFamily="34" charset="0"/>
              </a:rPr>
              <a:t>FONTE: </a:t>
            </a:r>
            <a:r>
              <a:rPr lang="pt-PT" altLang="pt-PT" sz="900" dirty="0">
                <a:latin typeface="Arial Narrow" panose="020B0604020202020204" pitchFamily="34" charset="0"/>
                <a:cs typeface="Arial Narrow" panose="020B0604020202020204" pitchFamily="34" charset="0"/>
              </a:rPr>
              <a:t>Startup Portugal; IDC; </a:t>
            </a:r>
            <a:r>
              <a:rPr lang="pt-PT" altLang="pt-PT" sz="900" dirty="0" err="1">
                <a:latin typeface="Arial Narrow" panose="020B0604020202020204" pitchFamily="34" charset="0"/>
                <a:cs typeface="Arial Narrow" panose="020B0604020202020204" pitchFamily="34" charset="0"/>
              </a:rPr>
              <a:t>Dealroom</a:t>
            </a:r>
            <a:endParaRPr lang="pt-PT" altLang="pt-PT" sz="900"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1927678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Rectangle 111">
            <a:extLst>
              <a:ext uri="{FF2B5EF4-FFF2-40B4-BE49-F238E27FC236}">
                <a16:creationId xmlns:a16="http://schemas.microsoft.com/office/drawing/2014/main" id="{B0A082E9-F338-2241-AF7C-CF67278C4399}"/>
              </a:ext>
            </a:extLst>
          </p:cNvPr>
          <p:cNvSpPr/>
          <p:nvPr/>
        </p:nvSpPr>
        <p:spPr>
          <a:xfrm>
            <a:off x="3503158" y="2486932"/>
            <a:ext cx="2073600" cy="2212937"/>
          </a:xfrm>
          <a:prstGeom prst="rect">
            <a:avLst/>
          </a:prstGeom>
          <a:solidFill>
            <a:srgbClr val="01A5E0">
              <a:alpha val="25125"/>
            </a:srgbClr>
          </a:solidFill>
          <a:ln w="1270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143996" tIns="45719" rIns="143996" bIns="45719" anchor="ctr"/>
          <a:lstStyle/>
          <a:p>
            <a:pPr algn="ctr">
              <a:defRPr/>
            </a:pPr>
            <a:endParaRPr lang="en-US" sz="1400" dirty="0">
              <a:solidFill>
                <a:schemeClr val="tx1"/>
              </a:solidFill>
              <a:latin typeface="Arial Narrow" panose="020B0604020202020204" pitchFamily="34" charset="0"/>
              <a:cs typeface="Arial Narrow" panose="020B0604020202020204" pitchFamily="34" charset="0"/>
            </a:endParaRPr>
          </a:p>
          <a:p>
            <a:pPr algn="ctr">
              <a:defRPr/>
            </a:pPr>
            <a:endParaRPr lang="en-US" sz="1400" dirty="0">
              <a:solidFill>
                <a:schemeClr val="tx1"/>
              </a:solidFill>
              <a:latin typeface="Arial Narrow" panose="020B0604020202020204" pitchFamily="34" charset="0"/>
              <a:cs typeface="Arial Narrow" panose="020B0604020202020204" pitchFamily="34" charset="0"/>
            </a:endParaRPr>
          </a:p>
          <a:p>
            <a:pPr algn="ctr">
              <a:defRPr/>
            </a:pPr>
            <a:r>
              <a:rPr lang="en-US" sz="1200" dirty="0">
                <a:solidFill>
                  <a:schemeClr val="tx1"/>
                </a:solidFill>
                <a:latin typeface="Arial Narrow" panose="020B0604020202020204" pitchFamily="34" charset="0"/>
                <a:cs typeface="Arial Narrow" panose="020B0604020202020204" pitchFamily="34" charset="0"/>
              </a:rPr>
              <a:t>Plataforma </a:t>
            </a:r>
            <a:r>
              <a:rPr lang="en-US" b="1" dirty="0">
                <a:solidFill>
                  <a:schemeClr val="tx1"/>
                </a:solidFill>
                <a:latin typeface="Arial Narrow" panose="020B0604020202020204" pitchFamily="34" charset="0"/>
                <a:cs typeface="Arial Narrow" panose="020B0604020202020204" pitchFamily="34" charset="0"/>
              </a:rPr>
              <a:t>#1 </a:t>
            </a:r>
            <a:r>
              <a:rPr lang="en-US" sz="1200" dirty="0">
                <a:solidFill>
                  <a:schemeClr val="tx1"/>
                </a:solidFill>
                <a:latin typeface="Arial Narrow" panose="020B0604020202020204" pitchFamily="34" charset="0"/>
                <a:cs typeface="Arial Narrow" panose="020B0604020202020204" pitchFamily="34" charset="0"/>
              </a:rPr>
              <a:t>para Low-Code e </a:t>
            </a:r>
            <a:r>
              <a:rPr lang="en-US" sz="1200" dirty="0" err="1">
                <a:solidFill>
                  <a:schemeClr val="tx1"/>
                </a:solidFill>
                <a:latin typeface="Arial Narrow" panose="020B0604020202020204" pitchFamily="34" charset="0"/>
                <a:cs typeface="Arial Narrow" panose="020B0604020202020204" pitchFamily="34" charset="0"/>
              </a:rPr>
              <a:t>Transformação</a:t>
            </a:r>
            <a:r>
              <a:rPr lang="en-US" sz="1200" dirty="0">
                <a:solidFill>
                  <a:schemeClr val="tx1"/>
                </a:solidFill>
                <a:latin typeface="Arial Narrow" panose="020B0604020202020204" pitchFamily="34" charset="0"/>
                <a:cs typeface="Arial Narrow" panose="020B0604020202020204" pitchFamily="34" charset="0"/>
              </a:rPr>
              <a:t> Digital</a:t>
            </a:r>
          </a:p>
          <a:p>
            <a:pPr algn="ctr">
              <a:defRPr/>
            </a:pPr>
            <a:r>
              <a:rPr lang="en-US" sz="1400" b="1" dirty="0" err="1">
                <a:solidFill>
                  <a:schemeClr val="tx1"/>
                </a:solidFill>
                <a:latin typeface="Arial Narrow" panose="020B0604020202020204" pitchFamily="34" charset="0"/>
                <a:cs typeface="Arial Narrow" panose="020B0604020202020204" pitchFamily="34" charset="0"/>
              </a:rPr>
              <a:t>Melhor</a:t>
            </a:r>
            <a:r>
              <a:rPr lang="en-US" sz="1400" b="1" dirty="0">
                <a:solidFill>
                  <a:schemeClr val="tx1"/>
                </a:solidFill>
                <a:latin typeface="Arial Narrow" panose="020B0604020202020204" pitchFamily="34" charset="0"/>
                <a:cs typeface="Arial Narrow" panose="020B0604020202020204" pitchFamily="34" charset="0"/>
              </a:rPr>
              <a:t> Plataforma para </a:t>
            </a:r>
            <a:r>
              <a:rPr lang="en-US" sz="1400" b="1" dirty="0" err="1">
                <a:solidFill>
                  <a:schemeClr val="tx1"/>
                </a:solidFill>
                <a:latin typeface="Arial Narrow" panose="020B0604020202020204" pitchFamily="34" charset="0"/>
                <a:cs typeface="Arial Narrow" panose="020B0604020202020204" pitchFamily="34" charset="0"/>
              </a:rPr>
              <a:t>Desenvolvimento</a:t>
            </a:r>
            <a:r>
              <a:rPr lang="en-US" sz="1400" b="1" dirty="0">
                <a:solidFill>
                  <a:schemeClr val="tx1"/>
                </a:solidFill>
                <a:latin typeface="Arial Narrow" panose="020B0604020202020204" pitchFamily="34" charset="0"/>
                <a:cs typeface="Arial Narrow" panose="020B0604020202020204" pitchFamily="34" charset="0"/>
              </a:rPr>
              <a:t> de APP </a:t>
            </a:r>
            <a:r>
              <a:rPr lang="en-US" sz="1400" b="1" dirty="0" err="1">
                <a:solidFill>
                  <a:schemeClr val="tx1"/>
                </a:solidFill>
                <a:latin typeface="Arial Narrow" panose="020B0604020202020204" pitchFamily="34" charset="0"/>
                <a:cs typeface="Arial Narrow" panose="020B0604020202020204" pitchFamily="34" charset="0"/>
              </a:rPr>
              <a:t>Móveis</a:t>
            </a:r>
            <a:endParaRPr lang="en-US" sz="1400" b="1" dirty="0">
              <a:solidFill>
                <a:schemeClr val="tx1"/>
              </a:solidFill>
              <a:latin typeface="Arial Narrow" panose="020B0604020202020204" pitchFamily="34" charset="0"/>
              <a:cs typeface="Arial Narrow" panose="020B0604020202020204" pitchFamily="34" charset="0"/>
            </a:endParaRPr>
          </a:p>
          <a:p>
            <a:pPr algn="ctr">
              <a:defRPr/>
            </a:pPr>
            <a:r>
              <a:rPr lang="en-US" sz="1050" dirty="0">
                <a:solidFill>
                  <a:schemeClr val="tx1"/>
                </a:solidFill>
                <a:latin typeface="Arial Narrow" panose="020B0604020202020204" pitchFamily="34" charset="0"/>
                <a:cs typeface="Arial Narrow" panose="020B0604020202020204" pitchFamily="34" charset="0"/>
              </a:rPr>
              <a:t>3X </a:t>
            </a:r>
            <a:r>
              <a:rPr lang="en-US" sz="1050" dirty="0" err="1">
                <a:solidFill>
                  <a:schemeClr val="tx1"/>
                </a:solidFill>
                <a:latin typeface="Arial Narrow" panose="020B0604020202020204" pitchFamily="34" charset="0"/>
                <a:cs typeface="Arial Narrow" panose="020B0604020202020204" pitchFamily="34" charset="0"/>
              </a:rPr>
              <a:t>Vencedores</a:t>
            </a:r>
            <a:r>
              <a:rPr lang="en-US" sz="1050" dirty="0">
                <a:solidFill>
                  <a:schemeClr val="tx1"/>
                </a:solidFill>
                <a:latin typeface="Arial Narrow" panose="020B0604020202020204" pitchFamily="34" charset="0"/>
                <a:cs typeface="Arial Narrow" panose="020B0604020202020204" pitchFamily="34" charset="0"/>
              </a:rPr>
              <a:t> dos </a:t>
            </a:r>
            <a:r>
              <a:rPr lang="en-US" sz="1050" dirty="0" err="1">
                <a:solidFill>
                  <a:schemeClr val="tx1"/>
                </a:solidFill>
                <a:latin typeface="Arial Narrow" panose="020B0604020202020204" pitchFamily="34" charset="0"/>
                <a:cs typeface="Arial Narrow" panose="020B0604020202020204" pitchFamily="34" charset="0"/>
              </a:rPr>
              <a:t>Prémios</a:t>
            </a:r>
            <a:r>
              <a:rPr lang="en-US" sz="1050" dirty="0">
                <a:solidFill>
                  <a:schemeClr val="tx1"/>
                </a:solidFill>
                <a:latin typeface="Arial Narrow" panose="020B0604020202020204" pitchFamily="34" charset="0"/>
                <a:cs typeface="Arial Narrow" panose="020B0604020202020204" pitchFamily="34" charset="0"/>
              </a:rPr>
              <a:t> CODiE</a:t>
            </a:r>
          </a:p>
        </p:txBody>
      </p:sp>
      <p:pic>
        <p:nvPicPr>
          <p:cNvPr id="136" name="Picture 135" descr="Shape, circle&#10;&#10;Description automatically generated">
            <a:extLst>
              <a:ext uri="{FF2B5EF4-FFF2-40B4-BE49-F238E27FC236}">
                <a16:creationId xmlns:a16="http://schemas.microsoft.com/office/drawing/2014/main" id="{57586038-7DCB-BB43-A0D0-39CD9A69B063}"/>
              </a:ext>
            </a:extLst>
          </p:cNvPr>
          <p:cNvPicPr>
            <a:picLocks noChangeAspect="1"/>
          </p:cNvPicPr>
          <p:nvPr/>
        </p:nvPicPr>
        <p:blipFill rotWithShape="1">
          <a:blip r:embed="rId3">
            <a:extLst>
              <a:ext uri="{28A0092B-C50C-407E-A947-70E740481C1C}">
                <a14:useLocalDpi xmlns:a14="http://schemas.microsoft.com/office/drawing/2010/main" val="0"/>
              </a:ext>
            </a:extLst>
          </a:blip>
          <a:srcRect l="703" t="76877" r="22837" b="-886"/>
          <a:stretch/>
        </p:blipFill>
        <p:spPr>
          <a:xfrm>
            <a:off x="3713803" y="2482507"/>
            <a:ext cx="1874097" cy="585424"/>
          </a:xfrm>
          <a:prstGeom prst="rect">
            <a:avLst/>
          </a:prstGeom>
        </p:spPr>
      </p:pic>
      <p:sp>
        <p:nvSpPr>
          <p:cNvPr id="117" name="Rectangle 116">
            <a:extLst>
              <a:ext uri="{FF2B5EF4-FFF2-40B4-BE49-F238E27FC236}">
                <a16:creationId xmlns:a16="http://schemas.microsoft.com/office/drawing/2014/main" id="{CE216109-4A2E-7640-B11D-6E79B5476C29}"/>
              </a:ext>
            </a:extLst>
          </p:cNvPr>
          <p:cNvSpPr/>
          <p:nvPr/>
        </p:nvSpPr>
        <p:spPr>
          <a:xfrm>
            <a:off x="5680808" y="2482507"/>
            <a:ext cx="2073600" cy="2212937"/>
          </a:xfrm>
          <a:prstGeom prst="rect">
            <a:avLst/>
          </a:prstGeom>
          <a:solidFill>
            <a:srgbClr val="01A5E0">
              <a:alpha val="25125"/>
            </a:srgbClr>
          </a:solidFill>
          <a:ln w="1270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143996" tIns="45719" rIns="143996" bIns="45719" anchor="ctr"/>
          <a:lstStyle/>
          <a:p>
            <a:pPr algn="ctr">
              <a:defRPr/>
            </a:pPr>
            <a:endParaRPr lang="en-US" sz="1400" dirty="0">
              <a:solidFill>
                <a:schemeClr val="tx1"/>
              </a:solidFill>
              <a:latin typeface="Arial Narrow" panose="020B0604020202020204" pitchFamily="34" charset="0"/>
              <a:cs typeface="Arial Narrow" panose="020B0604020202020204" pitchFamily="34" charset="0"/>
            </a:endParaRPr>
          </a:p>
          <a:p>
            <a:pPr algn="ctr">
              <a:defRPr/>
            </a:pPr>
            <a:endParaRPr lang="en-US" sz="1400" dirty="0">
              <a:solidFill>
                <a:schemeClr val="tx1"/>
              </a:solidFill>
              <a:latin typeface="Arial Narrow" panose="020B0604020202020204" pitchFamily="34" charset="0"/>
              <a:cs typeface="Arial Narrow" panose="020B0604020202020204" pitchFamily="34" charset="0"/>
            </a:endParaRPr>
          </a:p>
          <a:p>
            <a:pPr lvl="0" algn="ctr"/>
            <a:r>
              <a:rPr lang="en-US" altLang="en-US" sz="1400" dirty="0" err="1">
                <a:solidFill>
                  <a:srgbClr val="333333"/>
                </a:solidFill>
                <a:latin typeface="Arial Narrow" panose="020B0604020202020204" pitchFamily="34" charset="0"/>
                <a:cs typeface="Arial Narrow" panose="020B0604020202020204" pitchFamily="34" charset="0"/>
              </a:rPr>
              <a:t>Talkdesk</a:t>
            </a:r>
            <a:r>
              <a:rPr lang="en-US" altLang="en-US" sz="1400" dirty="0">
                <a:solidFill>
                  <a:srgbClr val="333333"/>
                </a:solidFill>
                <a:latin typeface="Arial Narrow" panose="020B0604020202020204" pitchFamily="34" charset="0"/>
                <a:cs typeface="Arial Narrow" panose="020B0604020202020204" pitchFamily="34" charset="0"/>
              </a:rPr>
              <a:t> angaria $100M </a:t>
            </a:r>
            <a:r>
              <a:rPr lang="en-US" altLang="en-US" sz="1400" dirty="0" err="1">
                <a:solidFill>
                  <a:srgbClr val="333333"/>
                </a:solidFill>
                <a:latin typeface="Arial Narrow" panose="020B0604020202020204" pitchFamily="34" charset="0"/>
                <a:cs typeface="Arial Narrow" panose="020B0604020202020204" pitchFamily="34" charset="0"/>
              </a:rPr>
              <a:t>tendo</a:t>
            </a:r>
            <a:r>
              <a:rPr lang="en-US" altLang="en-US" sz="1400" dirty="0">
                <a:solidFill>
                  <a:srgbClr val="333333"/>
                </a:solidFill>
                <a:latin typeface="Arial Narrow" panose="020B0604020202020204" pitchFamily="34" charset="0"/>
                <a:cs typeface="Arial Narrow" panose="020B0604020202020204" pitchFamily="34" charset="0"/>
              </a:rPr>
              <a:t> </a:t>
            </a:r>
            <a:r>
              <a:rPr lang="en-US" altLang="en-US" sz="1400" dirty="0" err="1">
                <a:solidFill>
                  <a:srgbClr val="333333"/>
                </a:solidFill>
                <a:latin typeface="Arial Narrow" panose="020B0604020202020204" pitchFamily="34" charset="0"/>
                <a:cs typeface="Arial Narrow" panose="020B0604020202020204" pitchFamily="34" charset="0"/>
              </a:rPr>
              <a:t>uma</a:t>
            </a:r>
            <a:r>
              <a:rPr lang="en-US" altLang="en-US" sz="1400" dirty="0">
                <a:solidFill>
                  <a:srgbClr val="333333"/>
                </a:solidFill>
                <a:latin typeface="Arial Narrow" panose="020B0604020202020204" pitchFamily="34" charset="0"/>
                <a:cs typeface="Arial Narrow" panose="020B0604020202020204" pitchFamily="34" charset="0"/>
              </a:rPr>
              <a:t> </a:t>
            </a:r>
            <a:r>
              <a:rPr lang="en-US" altLang="en-US" sz="1400" dirty="0" err="1">
                <a:solidFill>
                  <a:srgbClr val="333333"/>
                </a:solidFill>
                <a:latin typeface="Arial Narrow" panose="020B0604020202020204" pitchFamily="34" charset="0"/>
                <a:cs typeface="Arial Narrow" panose="020B0604020202020204" pitchFamily="34" charset="0"/>
              </a:rPr>
              <a:t>avaliação</a:t>
            </a:r>
            <a:r>
              <a:rPr lang="en-US" altLang="en-US" sz="1400" dirty="0">
                <a:solidFill>
                  <a:srgbClr val="333333"/>
                </a:solidFill>
                <a:latin typeface="Arial Narrow" panose="020B0604020202020204" pitchFamily="34" charset="0"/>
                <a:cs typeface="Arial Narrow" panose="020B0604020202020204" pitchFamily="34" charset="0"/>
              </a:rPr>
              <a:t> de </a:t>
            </a:r>
            <a:r>
              <a:rPr lang="en-US" altLang="en-US" sz="1200" b="1" dirty="0">
                <a:solidFill>
                  <a:srgbClr val="333333"/>
                </a:solidFill>
                <a:latin typeface="Arial Narrow" panose="020B0604020202020204" pitchFamily="34" charset="0"/>
                <a:cs typeface="Arial Narrow" panose="020B0604020202020204" pitchFamily="34" charset="0"/>
              </a:rPr>
              <a:t>Mil </a:t>
            </a:r>
            <a:r>
              <a:rPr lang="en-US" altLang="en-US" sz="1200" b="1" dirty="0" err="1">
                <a:solidFill>
                  <a:srgbClr val="333333"/>
                </a:solidFill>
                <a:latin typeface="Arial Narrow" panose="020B0604020202020204" pitchFamily="34" charset="0"/>
                <a:cs typeface="Arial Narrow" panose="020B0604020202020204" pitchFamily="34" charset="0"/>
              </a:rPr>
              <a:t>Milhões</a:t>
            </a:r>
            <a:r>
              <a:rPr lang="en-US" altLang="en-US" sz="1200" b="1" dirty="0">
                <a:solidFill>
                  <a:srgbClr val="333333"/>
                </a:solidFill>
                <a:latin typeface="Arial Narrow" panose="020B0604020202020204" pitchFamily="34" charset="0"/>
                <a:cs typeface="Arial Narrow" panose="020B0604020202020204" pitchFamily="34" charset="0"/>
              </a:rPr>
              <a:t> de </a:t>
            </a:r>
            <a:r>
              <a:rPr lang="en-US" altLang="en-US" sz="1200" b="1" dirty="0" err="1">
                <a:solidFill>
                  <a:srgbClr val="333333"/>
                </a:solidFill>
                <a:latin typeface="Arial Narrow" panose="020B0604020202020204" pitchFamily="34" charset="0"/>
                <a:cs typeface="Arial Narrow" panose="020B0604020202020204" pitchFamily="34" charset="0"/>
              </a:rPr>
              <a:t>Dólares</a:t>
            </a:r>
            <a:r>
              <a:rPr lang="en-US" altLang="en-US" sz="1200" b="1" dirty="0">
                <a:solidFill>
                  <a:srgbClr val="333333"/>
                </a:solidFill>
                <a:latin typeface="Arial Narrow" panose="020B0604020202020204" pitchFamily="34" charset="0"/>
                <a:cs typeface="Arial Narrow" panose="020B0604020202020204" pitchFamily="34" charset="0"/>
              </a:rPr>
              <a:t> (EUA)</a:t>
            </a:r>
          </a:p>
          <a:p>
            <a:pPr lvl="0" algn="ctr"/>
            <a:endParaRPr lang="en-US" altLang="en-US" sz="1400" b="1" dirty="0">
              <a:solidFill>
                <a:srgbClr val="333333"/>
              </a:solidFill>
              <a:latin typeface="Arial Narrow" panose="020B0604020202020204" pitchFamily="34" charset="0"/>
              <a:cs typeface="Arial Narrow" panose="020B0604020202020204" pitchFamily="34" charset="0"/>
            </a:endParaRPr>
          </a:p>
          <a:p>
            <a:pPr lvl="0" algn="ctr"/>
            <a:r>
              <a:rPr lang="en-US" altLang="en-US" sz="1400" b="1" dirty="0">
                <a:solidFill>
                  <a:srgbClr val="333333"/>
                </a:solidFill>
                <a:latin typeface="Arial Narrow" panose="020B0604020202020204" pitchFamily="34" charset="0"/>
                <a:cs typeface="Arial Narrow" panose="020B0604020202020204" pitchFamily="34" charset="0"/>
              </a:rPr>
              <a:t>The Cloud 100 </a:t>
            </a:r>
          </a:p>
          <a:p>
            <a:pPr lvl="0" algn="ctr"/>
            <a:r>
              <a:rPr lang="en-US" altLang="en-US" sz="1400" b="1" dirty="0">
                <a:solidFill>
                  <a:srgbClr val="333333"/>
                </a:solidFill>
                <a:latin typeface="Arial Narrow" panose="020B0604020202020204" pitchFamily="34" charset="0"/>
                <a:cs typeface="Arial Narrow" panose="020B0604020202020204" pitchFamily="34" charset="0"/>
              </a:rPr>
              <a:t>2019 - Forbes</a:t>
            </a:r>
          </a:p>
          <a:p>
            <a:pPr lvl="0" algn="ctr"/>
            <a:endParaRPr lang="en-US" altLang="en-US" sz="1400" b="1" dirty="0">
              <a:solidFill>
                <a:srgbClr val="333333"/>
              </a:solidFill>
              <a:latin typeface="Arial Narrow" panose="020B0604020202020204" pitchFamily="34" charset="0"/>
              <a:cs typeface="Arial Narrow" panose="020B0604020202020204" pitchFamily="34" charset="0"/>
            </a:endParaRPr>
          </a:p>
        </p:txBody>
      </p:sp>
      <p:pic>
        <p:nvPicPr>
          <p:cNvPr id="135" name="Picture 134" descr="Shape, circle&#10;&#10;Description automatically generated">
            <a:extLst>
              <a:ext uri="{FF2B5EF4-FFF2-40B4-BE49-F238E27FC236}">
                <a16:creationId xmlns:a16="http://schemas.microsoft.com/office/drawing/2014/main" id="{D7A02638-0726-CD41-8EEC-6632A7F31AAF}"/>
              </a:ext>
            </a:extLst>
          </p:cNvPr>
          <p:cNvPicPr>
            <a:picLocks noChangeAspect="1"/>
          </p:cNvPicPr>
          <p:nvPr/>
        </p:nvPicPr>
        <p:blipFill rotWithShape="1">
          <a:blip r:embed="rId3">
            <a:extLst>
              <a:ext uri="{28A0092B-C50C-407E-A947-70E740481C1C}">
                <a14:useLocalDpi xmlns:a14="http://schemas.microsoft.com/office/drawing/2010/main" val="0"/>
              </a:ext>
            </a:extLst>
          </a:blip>
          <a:srcRect l="703" t="76877" r="22837" b="-886"/>
          <a:stretch/>
        </p:blipFill>
        <p:spPr>
          <a:xfrm>
            <a:off x="5883555" y="2482507"/>
            <a:ext cx="1874097" cy="585424"/>
          </a:xfrm>
          <a:prstGeom prst="rect">
            <a:avLst/>
          </a:prstGeom>
        </p:spPr>
      </p:pic>
      <p:sp>
        <p:nvSpPr>
          <p:cNvPr id="122" name="Rectangle 121">
            <a:extLst>
              <a:ext uri="{FF2B5EF4-FFF2-40B4-BE49-F238E27FC236}">
                <a16:creationId xmlns:a16="http://schemas.microsoft.com/office/drawing/2014/main" id="{A7E5C455-B554-7549-80E6-A2C48F9A8055}"/>
              </a:ext>
            </a:extLst>
          </p:cNvPr>
          <p:cNvSpPr/>
          <p:nvPr/>
        </p:nvSpPr>
        <p:spPr>
          <a:xfrm>
            <a:off x="7913056" y="2482507"/>
            <a:ext cx="2073600" cy="2212937"/>
          </a:xfrm>
          <a:prstGeom prst="rect">
            <a:avLst/>
          </a:prstGeom>
          <a:solidFill>
            <a:srgbClr val="01A5E0">
              <a:alpha val="25125"/>
            </a:srgbClr>
          </a:solidFill>
          <a:ln w="1270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143996" tIns="45719" rIns="143996" bIns="45719" anchor="ctr"/>
          <a:lstStyle/>
          <a:p>
            <a:pPr algn="ctr">
              <a:defRPr/>
            </a:pPr>
            <a:endParaRPr lang="en-US" sz="1400" dirty="0">
              <a:solidFill>
                <a:schemeClr val="tx1"/>
              </a:solidFill>
              <a:latin typeface="Arial Narrow" panose="020B0604020202020204" pitchFamily="34" charset="0"/>
              <a:cs typeface="Arial Narrow" panose="020B0604020202020204" pitchFamily="34" charset="0"/>
            </a:endParaRPr>
          </a:p>
          <a:p>
            <a:pPr algn="ctr">
              <a:defRPr/>
            </a:pPr>
            <a:endParaRPr lang="en-US" sz="1400" dirty="0">
              <a:solidFill>
                <a:schemeClr val="tx1"/>
              </a:solidFill>
              <a:latin typeface="Arial Narrow" panose="020B0604020202020204" pitchFamily="34" charset="0"/>
              <a:cs typeface="Arial Narrow" panose="020B0604020202020204" pitchFamily="34" charset="0"/>
            </a:endParaRPr>
          </a:p>
          <a:p>
            <a:pPr lvl="0" algn="ctr"/>
            <a:r>
              <a:rPr lang="en-US" altLang="en-US" sz="1400" dirty="0" err="1">
                <a:solidFill>
                  <a:srgbClr val="333333"/>
                </a:solidFill>
                <a:latin typeface="Arial Narrow" panose="020B0604020202020204" pitchFamily="34" charset="0"/>
                <a:cs typeface="Arial Narrow" panose="020B0604020202020204" pitchFamily="34" charset="0"/>
              </a:rPr>
              <a:t>Feedzai</a:t>
            </a:r>
            <a:r>
              <a:rPr lang="en-US" altLang="en-US" sz="1400" dirty="0">
                <a:solidFill>
                  <a:srgbClr val="333333"/>
                </a:solidFill>
                <a:latin typeface="Arial Narrow" panose="020B0604020202020204" pitchFamily="34" charset="0"/>
                <a:cs typeface="Arial Narrow" panose="020B0604020202020204" pitchFamily="34" charset="0"/>
              </a:rPr>
              <a:t> angaria $200M </a:t>
            </a:r>
            <a:r>
              <a:rPr lang="en-US" altLang="en-US" sz="1400" dirty="0" err="1">
                <a:solidFill>
                  <a:srgbClr val="333333"/>
                </a:solidFill>
                <a:latin typeface="Arial Narrow" panose="020B0604020202020204" pitchFamily="34" charset="0"/>
                <a:cs typeface="Arial Narrow" panose="020B0604020202020204" pitchFamily="34" charset="0"/>
              </a:rPr>
              <a:t>tendo</a:t>
            </a:r>
            <a:r>
              <a:rPr lang="en-US" altLang="en-US" sz="1400" dirty="0">
                <a:solidFill>
                  <a:srgbClr val="333333"/>
                </a:solidFill>
                <a:latin typeface="Arial Narrow" panose="020B0604020202020204" pitchFamily="34" charset="0"/>
                <a:cs typeface="Arial Narrow" panose="020B0604020202020204" pitchFamily="34" charset="0"/>
              </a:rPr>
              <a:t> </a:t>
            </a:r>
            <a:r>
              <a:rPr lang="en-US" altLang="en-US" sz="1400" dirty="0" err="1">
                <a:solidFill>
                  <a:srgbClr val="333333"/>
                </a:solidFill>
                <a:latin typeface="Arial Narrow" panose="020B0604020202020204" pitchFamily="34" charset="0"/>
                <a:cs typeface="Arial Narrow" panose="020B0604020202020204" pitchFamily="34" charset="0"/>
              </a:rPr>
              <a:t>uma</a:t>
            </a:r>
            <a:r>
              <a:rPr lang="en-US" altLang="en-US" sz="1400" dirty="0">
                <a:solidFill>
                  <a:srgbClr val="333333"/>
                </a:solidFill>
                <a:latin typeface="Arial Narrow" panose="020B0604020202020204" pitchFamily="34" charset="0"/>
                <a:cs typeface="Arial Narrow" panose="020B0604020202020204" pitchFamily="34" charset="0"/>
              </a:rPr>
              <a:t> </a:t>
            </a:r>
            <a:r>
              <a:rPr lang="en-US" altLang="en-US" sz="1400" dirty="0" err="1">
                <a:solidFill>
                  <a:srgbClr val="333333"/>
                </a:solidFill>
                <a:latin typeface="Arial Narrow" panose="020B0604020202020204" pitchFamily="34" charset="0"/>
                <a:cs typeface="Arial Narrow" panose="020B0604020202020204" pitchFamily="34" charset="0"/>
              </a:rPr>
              <a:t>avaliação</a:t>
            </a:r>
            <a:r>
              <a:rPr lang="en-US" altLang="en-US" sz="1400" dirty="0">
                <a:solidFill>
                  <a:srgbClr val="333333"/>
                </a:solidFill>
                <a:latin typeface="Arial Narrow" panose="020B0604020202020204" pitchFamily="34" charset="0"/>
                <a:cs typeface="Arial Narrow" panose="020B0604020202020204" pitchFamily="34" charset="0"/>
              </a:rPr>
              <a:t> de </a:t>
            </a:r>
            <a:r>
              <a:rPr lang="en-US" altLang="en-US" sz="1200" b="1" dirty="0">
                <a:solidFill>
                  <a:srgbClr val="333333"/>
                </a:solidFill>
                <a:latin typeface="Arial Narrow" panose="020B0604020202020204" pitchFamily="34" charset="0"/>
                <a:cs typeface="Arial Narrow" panose="020B0604020202020204" pitchFamily="34" charset="0"/>
              </a:rPr>
              <a:t>Mil </a:t>
            </a:r>
            <a:r>
              <a:rPr lang="en-US" altLang="en-US" sz="1200" b="1" dirty="0" err="1">
                <a:solidFill>
                  <a:srgbClr val="333333"/>
                </a:solidFill>
                <a:latin typeface="Arial Narrow" panose="020B0604020202020204" pitchFamily="34" charset="0"/>
                <a:cs typeface="Arial Narrow" panose="020B0604020202020204" pitchFamily="34" charset="0"/>
              </a:rPr>
              <a:t>Milhões</a:t>
            </a:r>
            <a:r>
              <a:rPr lang="en-US" altLang="en-US" sz="1200" b="1" dirty="0">
                <a:solidFill>
                  <a:srgbClr val="333333"/>
                </a:solidFill>
                <a:latin typeface="Arial Narrow" panose="020B0604020202020204" pitchFamily="34" charset="0"/>
                <a:cs typeface="Arial Narrow" panose="020B0604020202020204" pitchFamily="34" charset="0"/>
              </a:rPr>
              <a:t> de </a:t>
            </a:r>
            <a:r>
              <a:rPr lang="en-US" altLang="en-US" sz="1200" b="1" dirty="0" err="1">
                <a:solidFill>
                  <a:srgbClr val="333333"/>
                </a:solidFill>
                <a:latin typeface="Arial Narrow" panose="020B0604020202020204" pitchFamily="34" charset="0"/>
                <a:cs typeface="Arial Narrow" panose="020B0604020202020204" pitchFamily="34" charset="0"/>
              </a:rPr>
              <a:t>Dólares</a:t>
            </a:r>
            <a:r>
              <a:rPr lang="en-US" altLang="en-US" sz="1200" b="1" dirty="0">
                <a:solidFill>
                  <a:srgbClr val="333333"/>
                </a:solidFill>
                <a:latin typeface="Arial Narrow" panose="020B0604020202020204" pitchFamily="34" charset="0"/>
                <a:cs typeface="Arial Narrow" panose="020B0604020202020204" pitchFamily="34" charset="0"/>
              </a:rPr>
              <a:t> (EUA)</a:t>
            </a:r>
          </a:p>
          <a:p>
            <a:pPr lvl="0" algn="ctr"/>
            <a:endParaRPr lang="en-US" altLang="en-US" sz="1400" b="1" dirty="0">
              <a:solidFill>
                <a:srgbClr val="333333"/>
              </a:solidFill>
              <a:latin typeface="Arial Narrow" panose="020B0604020202020204" pitchFamily="34" charset="0"/>
              <a:cs typeface="Arial Narrow" panose="020B0604020202020204" pitchFamily="34" charset="0"/>
            </a:endParaRPr>
          </a:p>
          <a:p>
            <a:pPr lvl="0" algn="ctr"/>
            <a:r>
              <a:rPr lang="en-US" altLang="en-US" sz="1400" b="1" dirty="0" err="1">
                <a:solidFill>
                  <a:srgbClr val="333333"/>
                </a:solidFill>
                <a:latin typeface="Arial Narrow" panose="020B0604020202020204" pitchFamily="34" charset="0"/>
                <a:cs typeface="Arial Narrow" panose="020B0604020202020204" pitchFamily="34" charset="0"/>
              </a:rPr>
              <a:t>Sede</a:t>
            </a:r>
            <a:r>
              <a:rPr lang="en-US" altLang="en-US" sz="1400" b="1" dirty="0">
                <a:solidFill>
                  <a:srgbClr val="333333"/>
                </a:solidFill>
                <a:latin typeface="Arial Narrow" panose="020B0604020202020204" pitchFamily="34" charset="0"/>
                <a:cs typeface="Arial Narrow" panose="020B0604020202020204" pitchFamily="34" charset="0"/>
              </a:rPr>
              <a:t> em Coimbra</a:t>
            </a:r>
          </a:p>
        </p:txBody>
      </p:sp>
      <p:pic>
        <p:nvPicPr>
          <p:cNvPr id="21" name="Picture 20" descr="Shape, circle&#10;&#10;Description automatically generated">
            <a:extLst>
              <a:ext uri="{FF2B5EF4-FFF2-40B4-BE49-F238E27FC236}">
                <a16:creationId xmlns:a16="http://schemas.microsoft.com/office/drawing/2014/main" id="{C96EBBE2-B360-9949-B1C9-21158F01312C}"/>
              </a:ext>
            </a:extLst>
          </p:cNvPr>
          <p:cNvPicPr>
            <a:picLocks noChangeAspect="1"/>
          </p:cNvPicPr>
          <p:nvPr/>
        </p:nvPicPr>
        <p:blipFill rotWithShape="1">
          <a:blip r:embed="rId3">
            <a:extLst>
              <a:ext uri="{28A0092B-C50C-407E-A947-70E740481C1C}">
                <a14:useLocalDpi xmlns:a14="http://schemas.microsoft.com/office/drawing/2010/main" val="0"/>
              </a:ext>
            </a:extLst>
          </a:blip>
          <a:srcRect l="703" t="76877" r="22837" b="-886"/>
          <a:stretch/>
        </p:blipFill>
        <p:spPr>
          <a:xfrm>
            <a:off x="8112559" y="2482507"/>
            <a:ext cx="1874097" cy="585424"/>
          </a:xfrm>
          <a:prstGeom prst="rect">
            <a:avLst/>
          </a:prstGeom>
        </p:spPr>
      </p:pic>
      <p:pic>
        <p:nvPicPr>
          <p:cNvPr id="17" name="Picture 16" descr="Shape, circle&#10;&#10;Description automatically generated">
            <a:extLst>
              <a:ext uri="{FF2B5EF4-FFF2-40B4-BE49-F238E27FC236}">
                <a16:creationId xmlns:a16="http://schemas.microsoft.com/office/drawing/2014/main" id="{A86D37D6-A2AE-AB4C-9835-781C2451B379}"/>
              </a:ext>
            </a:extLst>
          </p:cNvPr>
          <p:cNvPicPr>
            <a:picLocks noChangeAspect="1"/>
          </p:cNvPicPr>
          <p:nvPr/>
        </p:nvPicPr>
        <p:blipFill rotWithShape="1">
          <a:blip r:embed="rId3">
            <a:extLst>
              <a:ext uri="{28A0092B-C50C-407E-A947-70E740481C1C}">
                <a14:useLocalDpi xmlns:a14="http://schemas.microsoft.com/office/drawing/2010/main" val="0"/>
              </a:ext>
            </a:extLst>
          </a:blip>
          <a:srcRect b="81116"/>
          <a:stretch/>
        </p:blipFill>
        <p:spPr>
          <a:xfrm>
            <a:off x="7969144" y="1540187"/>
            <a:ext cx="2451100" cy="460464"/>
          </a:xfrm>
          <a:prstGeom prst="rect">
            <a:avLst/>
          </a:prstGeom>
        </p:spPr>
      </p:pic>
      <p:sp>
        <p:nvSpPr>
          <p:cNvPr id="133" name="Retângulo 24">
            <a:extLst>
              <a:ext uri="{FF2B5EF4-FFF2-40B4-BE49-F238E27FC236}">
                <a16:creationId xmlns:a16="http://schemas.microsoft.com/office/drawing/2014/main" id="{7932613F-B705-8A40-AC35-1111D0BED53E}"/>
              </a:ext>
            </a:extLst>
          </p:cNvPr>
          <p:cNvSpPr/>
          <p:nvPr/>
        </p:nvSpPr>
        <p:spPr>
          <a:xfrm>
            <a:off x="1361193" y="5167097"/>
            <a:ext cx="6929187" cy="1358247"/>
          </a:xfrm>
          <a:prstGeom prst="rect">
            <a:avLst/>
          </a:prstGeom>
          <a:solidFill>
            <a:schemeClr val="bg1"/>
          </a:solidFill>
          <a:ln>
            <a:noFill/>
          </a:ln>
          <a:effectLst>
            <a:outerShdw blurRad="190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0" tIns="0" rIns="0" bIns="0" rtlCol="0" anchor="ctr"/>
          <a:lstStyle/>
          <a:p>
            <a:pPr lvl="0">
              <a:defRPr/>
            </a:pPr>
            <a:endParaRPr lang="en-US" sz="1400" b="1" i="1" dirty="0">
              <a:solidFill>
                <a:srgbClr val="333333"/>
              </a:solidFill>
              <a:latin typeface="Arial Narrow" panose="020B0604020202020204" pitchFamily="34" charset="0"/>
              <a:cs typeface="Arial Narrow" panose="020B0604020202020204" pitchFamily="34" charset="0"/>
            </a:endParaRPr>
          </a:p>
        </p:txBody>
      </p:sp>
      <p:pic>
        <p:nvPicPr>
          <p:cNvPr id="10" name="Picture 4" descr="https://www.newsinheadlines.com/wp-content/uploads/2018/01/Hybon-Elevators-and-Escalators-139.jpg">
            <a:extLst>
              <a:ext uri="{FF2B5EF4-FFF2-40B4-BE49-F238E27FC236}">
                <a16:creationId xmlns:a16="http://schemas.microsoft.com/office/drawing/2014/main" id="{03CD10C0-9372-BF41-A1A6-E7D7264DD47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8524" t="25" r="39298" b="2226"/>
          <a:stretch/>
        </p:blipFill>
        <p:spPr bwMode="auto">
          <a:xfrm>
            <a:off x="0" y="1749"/>
            <a:ext cx="1127125" cy="685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077FD2E8-F335-CD43-946C-33E90B9B1755}"/>
              </a:ext>
            </a:extLst>
          </p:cNvPr>
          <p:cNvPicPr>
            <a:picLocks noChangeAspect="1"/>
          </p:cNvPicPr>
          <p:nvPr/>
        </p:nvPicPr>
        <p:blipFill>
          <a:blip r:embed="rId5"/>
          <a:stretch>
            <a:fillRect/>
          </a:stretch>
        </p:blipFill>
        <p:spPr>
          <a:xfrm>
            <a:off x="244707" y="260350"/>
            <a:ext cx="739317" cy="720000"/>
          </a:xfrm>
          <a:prstGeom prst="rect">
            <a:avLst/>
          </a:prstGeom>
        </p:spPr>
      </p:pic>
      <p:sp>
        <p:nvSpPr>
          <p:cNvPr id="19" name="Rectangle 18">
            <a:extLst>
              <a:ext uri="{FF2B5EF4-FFF2-40B4-BE49-F238E27FC236}">
                <a16:creationId xmlns:a16="http://schemas.microsoft.com/office/drawing/2014/main" id="{1B08F9FA-2FF0-1E4A-98D1-B4FBC9D4FCE7}"/>
              </a:ext>
            </a:extLst>
          </p:cNvPr>
          <p:cNvSpPr/>
          <p:nvPr/>
        </p:nvSpPr>
        <p:spPr>
          <a:xfrm>
            <a:off x="1271464" y="260648"/>
            <a:ext cx="10093818" cy="931311"/>
          </a:xfrm>
          <a:prstGeom prst="rect">
            <a:avLst/>
          </a:prstGeom>
        </p:spPr>
        <p:txBody>
          <a:bodyPr wrap="square" lIns="0" tIns="0" rIns="0" bIns="0">
            <a:noAutofit/>
          </a:bodyPr>
          <a:lstStyle/>
          <a:p>
            <a:r>
              <a:rPr lang="en-US" sz="4000" dirty="0">
                <a:solidFill>
                  <a:srgbClr val="00A5DF"/>
                </a:solidFill>
                <a:latin typeface="Arial Narrow" panose="020B0604020202020204" pitchFamily="34" charset="0"/>
                <a:cs typeface="Arial Narrow" panose="020B0604020202020204" pitchFamily="34" charset="0"/>
              </a:rPr>
              <a:t>ECOSSISTEMA </a:t>
            </a:r>
            <a:r>
              <a:rPr lang="en-US" sz="4000" b="1" dirty="0">
                <a:solidFill>
                  <a:srgbClr val="00A5DF"/>
                </a:solidFill>
                <a:latin typeface="Arial Narrow" panose="020B0604020202020204" pitchFamily="34" charset="0"/>
                <a:cs typeface="Arial Narrow" panose="020B0604020202020204" pitchFamily="34" charset="0"/>
              </a:rPr>
              <a:t>DE STARTUPS</a:t>
            </a:r>
          </a:p>
          <a:p>
            <a:r>
              <a:rPr lang="en-US" sz="6100" b="1" dirty="0">
                <a:solidFill>
                  <a:srgbClr val="00A5DF"/>
                </a:solidFill>
                <a:latin typeface="Arial Narrow" panose="020B0604020202020204" pitchFamily="34" charset="0"/>
                <a:cs typeface="Arial Narrow" panose="020B0604020202020204" pitchFamily="34" charset="0"/>
              </a:rPr>
              <a:t>UNIC</a:t>
            </a:r>
            <a:r>
              <a:rPr lang="en-GB" sz="6100" b="1" dirty="0">
                <a:solidFill>
                  <a:srgbClr val="00A5DF"/>
                </a:solidFill>
                <a:latin typeface="Arial Narrow" panose="020B0604020202020204" pitchFamily="34" charset="0"/>
                <a:cs typeface="Arial Narrow" panose="020B0604020202020204" pitchFamily="34" charset="0"/>
              </a:rPr>
              <a:t>ÓRNIOS</a:t>
            </a:r>
            <a:endParaRPr lang="en-US" sz="6100" b="1" dirty="0">
              <a:solidFill>
                <a:srgbClr val="00A5DF"/>
              </a:solidFill>
              <a:latin typeface="Arial Narrow" panose="020B0604020202020204" pitchFamily="34" charset="0"/>
              <a:cs typeface="Arial Narrow" panose="020B0604020202020204" pitchFamily="34" charset="0"/>
            </a:endParaRPr>
          </a:p>
          <a:p>
            <a:r>
              <a:rPr lang="en-US" sz="2400" dirty="0">
                <a:latin typeface="Arial Narrow" panose="020B0604020202020204" pitchFamily="34" charset="0"/>
                <a:cs typeface="Arial Narrow" panose="020B0604020202020204" pitchFamily="34" charset="0"/>
              </a:rPr>
              <a:t>COM ADN PORTUGUÊS</a:t>
            </a:r>
          </a:p>
        </p:txBody>
      </p:sp>
      <p:pic>
        <p:nvPicPr>
          <p:cNvPr id="114" name="Picture 4" descr="Image result for unicorn head logo">
            <a:extLst>
              <a:ext uri="{FF2B5EF4-FFF2-40B4-BE49-F238E27FC236}">
                <a16:creationId xmlns:a16="http://schemas.microsoft.com/office/drawing/2014/main" id="{C33A9128-E1D8-9048-86ED-B39E350D22DF}"/>
              </a:ext>
            </a:extLst>
          </p:cNvPr>
          <p:cNvPicPr>
            <a:picLocks noChangeAspect="1" noChangeArrowheads="1"/>
          </p:cNvPicPr>
          <p:nvPr/>
        </p:nvPicPr>
        <p:blipFill>
          <a:blip r:embed="rId6">
            <a:grayscl/>
            <a:biLevel thresh="50000"/>
            <a:extLst>
              <a:ext uri="{28A0092B-C50C-407E-A947-70E740481C1C}">
                <a14:useLocalDpi xmlns:a14="http://schemas.microsoft.com/office/drawing/2010/main" val="0"/>
              </a:ext>
            </a:extLst>
          </a:blip>
          <a:srcRect/>
          <a:stretch>
            <a:fillRect/>
          </a:stretch>
        </p:blipFill>
        <p:spPr bwMode="auto">
          <a:xfrm>
            <a:off x="3342286" y="2269008"/>
            <a:ext cx="534392" cy="58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Picture 2" descr="Image result for outsystems">
            <a:extLst>
              <a:ext uri="{FF2B5EF4-FFF2-40B4-BE49-F238E27FC236}">
                <a16:creationId xmlns:a16="http://schemas.microsoft.com/office/drawing/2014/main" id="{427F0AD6-CAB7-AC4A-B6E6-C2C71F74446F}"/>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30377" b="30544"/>
          <a:stretch/>
        </p:blipFill>
        <p:spPr bwMode="auto">
          <a:xfrm>
            <a:off x="4086767" y="2498962"/>
            <a:ext cx="1577185" cy="32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Picture 4" descr="Image result for unicorn head logo">
            <a:extLst>
              <a:ext uri="{FF2B5EF4-FFF2-40B4-BE49-F238E27FC236}">
                <a16:creationId xmlns:a16="http://schemas.microsoft.com/office/drawing/2014/main" id="{05A8C382-F943-7A48-B408-7E8C5D98FE12}"/>
              </a:ext>
            </a:extLst>
          </p:cNvPr>
          <p:cNvPicPr>
            <a:picLocks noChangeAspect="1" noChangeArrowheads="1"/>
          </p:cNvPicPr>
          <p:nvPr/>
        </p:nvPicPr>
        <p:blipFill>
          <a:blip r:embed="rId6">
            <a:grayscl/>
            <a:biLevel thresh="50000"/>
            <a:extLst>
              <a:ext uri="{28A0092B-C50C-407E-A947-70E740481C1C}">
                <a14:useLocalDpi xmlns:a14="http://schemas.microsoft.com/office/drawing/2010/main" val="0"/>
              </a:ext>
            </a:extLst>
          </a:blip>
          <a:srcRect/>
          <a:stretch>
            <a:fillRect/>
          </a:stretch>
        </p:blipFill>
        <p:spPr bwMode="auto">
          <a:xfrm>
            <a:off x="5519936" y="2264583"/>
            <a:ext cx="534392" cy="58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3" descr="Image result for talkdesk">
            <a:extLst>
              <a:ext uri="{FF2B5EF4-FFF2-40B4-BE49-F238E27FC236}">
                <a16:creationId xmlns:a16="http://schemas.microsoft.com/office/drawing/2014/main" id="{31DFB761-964D-7540-9003-F7D73C74B2A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38170" y="2576752"/>
            <a:ext cx="937628" cy="24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Imagem 127">
            <a:extLst>
              <a:ext uri="{FF2B5EF4-FFF2-40B4-BE49-F238E27FC236}">
                <a16:creationId xmlns:a16="http://schemas.microsoft.com/office/drawing/2014/main" id="{E13C1AFE-1DE0-5C49-99B7-BA717921F539}"/>
              </a:ext>
            </a:extLst>
          </p:cNvPr>
          <p:cNvPicPr/>
          <p:nvPr/>
        </p:nvPicPr>
        <p:blipFill rotWithShape="1">
          <a:blip r:embed="rId9" cstate="print">
            <a:extLst>
              <a:ext uri="{28A0092B-C50C-407E-A947-70E740481C1C}">
                <a14:useLocalDpi xmlns:a14="http://schemas.microsoft.com/office/drawing/2010/main" val="0"/>
              </a:ext>
            </a:extLst>
          </a:blip>
          <a:srcRect t="30576" b="30242"/>
          <a:stretch/>
        </p:blipFill>
        <p:spPr bwMode="auto">
          <a:xfrm>
            <a:off x="8846984" y="2500908"/>
            <a:ext cx="904140" cy="321638"/>
          </a:xfrm>
          <a:prstGeom prst="rect">
            <a:avLst/>
          </a:prstGeom>
          <a:noFill/>
          <a:ln>
            <a:noFill/>
          </a:ln>
          <a:extLst>
            <a:ext uri="{53640926-AAD7-44D8-BBD7-CCE9431645EC}">
              <a14:shadowObscured xmlns:a14="http://schemas.microsoft.com/office/drawing/2010/main"/>
            </a:ext>
          </a:extLst>
        </p:spPr>
      </p:pic>
      <p:pic>
        <p:nvPicPr>
          <p:cNvPr id="124" name="Picture 4" descr="Image result for unicorn head logo">
            <a:extLst>
              <a:ext uri="{FF2B5EF4-FFF2-40B4-BE49-F238E27FC236}">
                <a16:creationId xmlns:a16="http://schemas.microsoft.com/office/drawing/2014/main" id="{69F8F5C2-9602-FA43-A2A6-E535DA6BBCEA}"/>
              </a:ext>
            </a:extLst>
          </p:cNvPr>
          <p:cNvPicPr>
            <a:picLocks noChangeAspect="1" noChangeArrowheads="1"/>
          </p:cNvPicPr>
          <p:nvPr/>
        </p:nvPicPr>
        <p:blipFill>
          <a:blip r:embed="rId6">
            <a:grayscl/>
            <a:biLevel thresh="50000"/>
            <a:extLst>
              <a:ext uri="{28A0092B-C50C-407E-A947-70E740481C1C}">
                <a14:useLocalDpi xmlns:a14="http://schemas.microsoft.com/office/drawing/2010/main" val="0"/>
              </a:ext>
            </a:extLst>
          </a:blip>
          <a:srcRect/>
          <a:stretch>
            <a:fillRect/>
          </a:stretch>
        </p:blipFill>
        <p:spPr bwMode="auto">
          <a:xfrm>
            <a:off x="7752184" y="2264583"/>
            <a:ext cx="534392" cy="58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DA75B1FF-7B51-5D44-A7DE-5E0587C968FD}"/>
              </a:ext>
            </a:extLst>
          </p:cNvPr>
          <p:cNvSpPr/>
          <p:nvPr/>
        </p:nvSpPr>
        <p:spPr>
          <a:xfrm>
            <a:off x="1417637" y="4778737"/>
            <a:ext cx="4211409" cy="369332"/>
          </a:xfrm>
          <a:prstGeom prst="rect">
            <a:avLst/>
          </a:prstGeom>
        </p:spPr>
        <p:txBody>
          <a:bodyPr wrap="none">
            <a:spAutoFit/>
          </a:bodyPr>
          <a:lstStyle/>
          <a:p>
            <a:r>
              <a:rPr lang="en-GB" b="1" dirty="0"/>
              <a:t>OUTRAS HISTÓRIAS DE SUCESSO</a:t>
            </a:r>
          </a:p>
        </p:txBody>
      </p:sp>
      <p:pic>
        <p:nvPicPr>
          <p:cNvPr id="15" name="Picture 14" descr="Shape&#10;&#10;Description automatically generated">
            <a:extLst>
              <a:ext uri="{FF2B5EF4-FFF2-40B4-BE49-F238E27FC236}">
                <a16:creationId xmlns:a16="http://schemas.microsoft.com/office/drawing/2014/main" id="{97A24C40-FDEA-A047-B8CF-D6E27A545BAC}"/>
              </a:ext>
            </a:extLst>
          </p:cNvPr>
          <p:cNvPicPr>
            <a:picLocks noChangeAspect="1"/>
          </p:cNvPicPr>
          <p:nvPr/>
        </p:nvPicPr>
        <p:blipFill rotWithShape="1">
          <a:blip r:embed="rId10">
            <a:extLst>
              <a:ext uri="{28A0092B-C50C-407E-A947-70E740481C1C}">
                <a14:useLocalDpi xmlns:a14="http://schemas.microsoft.com/office/drawing/2010/main" val="0"/>
              </a:ext>
            </a:extLst>
          </a:blip>
          <a:srcRect l="14229" r="21063" b="85328"/>
          <a:stretch/>
        </p:blipFill>
        <p:spPr>
          <a:xfrm>
            <a:off x="5009334" y="5085184"/>
            <a:ext cx="7193484" cy="1772817"/>
          </a:xfrm>
          <a:prstGeom prst="rect">
            <a:avLst/>
          </a:prstGeom>
        </p:spPr>
      </p:pic>
      <p:sp>
        <p:nvSpPr>
          <p:cNvPr id="34" name="Rectangle 104">
            <a:extLst>
              <a:ext uri="{FF2B5EF4-FFF2-40B4-BE49-F238E27FC236}">
                <a16:creationId xmlns:a16="http://schemas.microsoft.com/office/drawing/2014/main" id="{14959005-F5AB-4781-BC1B-DAF8531DC372}"/>
              </a:ext>
            </a:extLst>
          </p:cNvPr>
          <p:cNvSpPr>
            <a:spLocks noChangeArrowheads="1"/>
          </p:cNvSpPr>
          <p:nvPr/>
        </p:nvSpPr>
        <p:spPr bwMode="auto">
          <a:xfrm>
            <a:off x="3143672" y="5269345"/>
            <a:ext cx="39858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200" dirty="0">
                <a:latin typeface="Arial Narrow" panose="020B0604020202020204" pitchFamily="34" charset="0"/>
                <a:cs typeface="Arial Narrow" panose="020B0604020202020204" pitchFamily="34" charset="0"/>
              </a:rPr>
              <a:t>A Defined Crowd </a:t>
            </a:r>
            <a:r>
              <a:rPr lang="en-US" altLang="en-US" sz="1200" dirty="0" err="1">
                <a:latin typeface="Arial Narrow" panose="020B0604020202020204" pitchFamily="34" charset="0"/>
                <a:cs typeface="Arial Narrow" panose="020B0604020202020204" pitchFamily="34" charset="0"/>
              </a:rPr>
              <a:t>foi</a:t>
            </a:r>
            <a:r>
              <a:rPr lang="en-US" altLang="en-US" sz="1200" dirty="0">
                <a:latin typeface="Arial Narrow" panose="020B0604020202020204" pitchFamily="34" charset="0"/>
                <a:cs typeface="Arial Narrow" panose="020B0604020202020204" pitchFamily="34" charset="0"/>
              </a:rPr>
              <a:t> </a:t>
            </a:r>
            <a:r>
              <a:rPr lang="en-US" altLang="en-US" sz="1200" dirty="0" err="1">
                <a:latin typeface="Arial Narrow" panose="020B0604020202020204" pitchFamily="34" charset="0"/>
                <a:cs typeface="Arial Narrow" panose="020B0604020202020204" pitchFamily="34" charset="0"/>
              </a:rPr>
              <a:t>considerada</a:t>
            </a:r>
            <a:r>
              <a:rPr lang="en-US" altLang="en-US" sz="1200" dirty="0">
                <a:latin typeface="Arial Narrow" panose="020B0604020202020204" pitchFamily="34" charset="0"/>
                <a:cs typeface="Arial Narrow" panose="020B0604020202020204" pitchFamily="34" charset="0"/>
              </a:rPr>
              <a:t> </a:t>
            </a:r>
            <a:r>
              <a:rPr lang="en-US" altLang="en-US" sz="1200" dirty="0" err="1">
                <a:latin typeface="Arial Narrow" panose="020B0604020202020204" pitchFamily="34" charset="0"/>
                <a:cs typeface="Arial Narrow" panose="020B0604020202020204" pitchFamily="34" charset="0"/>
              </a:rPr>
              <a:t>uma</a:t>
            </a:r>
            <a:r>
              <a:rPr lang="en-US" altLang="en-US" sz="1200" dirty="0">
                <a:latin typeface="Arial Narrow" panose="020B0604020202020204" pitchFamily="34" charset="0"/>
                <a:cs typeface="Arial Narrow" panose="020B0604020202020204" pitchFamily="34" charset="0"/>
              </a:rPr>
              <a:t> </a:t>
            </a:r>
            <a:r>
              <a:rPr lang="en-US" altLang="en-US" sz="1200" dirty="0" err="1">
                <a:latin typeface="Arial Narrow" panose="020B0604020202020204" pitchFamily="34" charset="0"/>
                <a:cs typeface="Arial Narrow" panose="020B0604020202020204" pitchFamily="34" charset="0"/>
              </a:rPr>
              <a:t>Pioneira</a:t>
            </a:r>
            <a:r>
              <a:rPr lang="en-US" altLang="en-US" sz="1200" dirty="0">
                <a:latin typeface="Arial Narrow" panose="020B0604020202020204" pitchFamily="34" charset="0"/>
                <a:cs typeface="Arial Narrow" panose="020B0604020202020204" pitchFamily="34" charset="0"/>
              </a:rPr>
              <a:t> </a:t>
            </a:r>
            <a:r>
              <a:rPr lang="en-US" altLang="en-US" sz="1200" dirty="0" err="1">
                <a:latin typeface="Arial Narrow" panose="020B0604020202020204" pitchFamily="34" charset="0"/>
                <a:cs typeface="Arial Narrow" panose="020B0604020202020204" pitchFamily="34" charset="0"/>
              </a:rPr>
              <a:t>Tecnológica</a:t>
            </a:r>
            <a:endParaRPr lang="en-US" altLang="en-US" sz="1200" dirty="0">
              <a:latin typeface="Arial Narrow" panose="020B0604020202020204" pitchFamily="34" charset="0"/>
              <a:cs typeface="Arial Narrow" panose="020B0604020202020204" pitchFamily="34" charset="0"/>
            </a:endParaRPr>
          </a:p>
          <a:p>
            <a:r>
              <a:rPr lang="en-US" altLang="en-US" sz="1200" dirty="0" err="1">
                <a:latin typeface="Arial Narrow" panose="020B0604020202020204" pitchFamily="34" charset="0"/>
                <a:cs typeface="Arial Narrow" panose="020B0604020202020204" pitchFamily="34" charset="0"/>
              </a:rPr>
              <a:t>pelo</a:t>
            </a:r>
            <a:r>
              <a:rPr lang="en-US" altLang="en-US" sz="1200" dirty="0">
                <a:latin typeface="Arial Narrow" panose="020B0604020202020204" pitchFamily="34" charset="0"/>
                <a:cs typeface="Arial Narrow" panose="020B0604020202020204" pitchFamily="34" charset="0"/>
              </a:rPr>
              <a:t> </a:t>
            </a:r>
            <a:r>
              <a:rPr lang="en-US" altLang="en-US" sz="1200" dirty="0" err="1">
                <a:latin typeface="Arial Narrow" panose="020B0604020202020204" pitchFamily="34" charset="0"/>
                <a:cs typeface="Arial Narrow" panose="020B0604020202020204" pitchFamily="34" charset="0"/>
              </a:rPr>
              <a:t>Fórum</a:t>
            </a:r>
            <a:r>
              <a:rPr lang="en-US" altLang="en-US" sz="1200" dirty="0">
                <a:latin typeface="Arial Narrow" panose="020B0604020202020204" pitchFamily="34" charset="0"/>
                <a:cs typeface="Arial Narrow" panose="020B0604020202020204" pitchFamily="34" charset="0"/>
              </a:rPr>
              <a:t> Mundial </a:t>
            </a:r>
            <a:r>
              <a:rPr lang="en-US" altLang="en-US" sz="1200" dirty="0" err="1">
                <a:latin typeface="Arial Narrow" panose="020B0604020202020204" pitchFamily="34" charset="0"/>
                <a:cs typeface="Arial Narrow" panose="020B0604020202020204" pitchFamily="34" charset="0"/>
              </a:rPr>
              <a:t>Económico</a:t>
            </a:r>
            <a:r>
              <a:rPr lang="en-US" altLang="en-US" sz="1200" dirty="0">
                <a:latin typeface="Arial Narrow" panose="020B0604020202020204" pitchFamily="34" charset="0"/>
                <a:cs typeface="Arial Narrow" panose="020B0604020202020204" pitchFamily="34" charset="0"/>
              </a:rPr>
              <a:t> em 2021</a:t>
            </a:r>
          </a:p>
        </p:txBody>
      </p:sp>
      <p:sp>
        <p:nvSpPr>
          <p:cNvPr id="35" name="Rectangle 104">
            <a:extLst>
              <a:ext uri="{FF2B5EF4-FFF2-40B4-BE49-F238E27FC236}">
                <a16:creationId xmlns:a16="http://schemas.microsoft.com/office/drawing/2014/main" id="{B06017B5-1FDC-4D74-B5B1-E14220D751E1}"/>
              </a:ext>
            </a:extLst>
          </p:cNvPr>
          <p:cNvSpPr>
            <a:spLocks noChangeArrowheads="1"/>
          </p:cNvSpPr>
          <p:nvPr/>
        </p:nvSpPr>
        <p:spPr bwMode="auto">
          <a:xfrm>
            <a:off x="3165518" y="5826007"/>
            <a:ext cx="28969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1200" dirty="0">
                <a:latin typeface="Arial Narrow" panose="020B0604020202020204" pitchFamily="34" charset="0"/>
                <a:cs typeface="Arial Narrow" panose="020B0604020202020204" pitchFamily="34" charset="0"/>
              </a:rPr>
              <a:t>A Startup </a:t>
            </a:r>
            <a:r>
              <a:rPr lang="en-US" altLang="en-US" sz="1200" dirty="0" err="1">
                <a:latin typeface="Arial Narrow" panose="020B0604020202020204" pitchFamily="34" charset="0"/>
                <a:cs typeface="Arial Narrow" panose="020B0604020202020204" pitchFamily="34" charset="0"/>
              </a:rPr>
              <a:t>portuguesa</a:t>
            </a:r>
            <a:r>
              <a:rPr lang="en-US" altLang="en-US" sz="1200" dirty="0">
                <a:latin typeface="Arial Narrow" panose="020B0604020202020204" pitchFamily="34" charset="0"/>
                <a:cs typeface="Arial Narrow" panose="020B0604020202020204" pitchFamily="34" charset="0"/>
              </a:rPr>
              <a:t> </a:t>
            </a:r>
            <a:r>
              <a:rPr lang="en-US" altLang="en-US" sz="1200" dirty="0" err="1">
                <a:latin typeface="Arial Narrow" panose="020B0604020202020204" pitchFamily="34" charset="0"/>
                <a:cs typeface="Arial Narrow" panose="020B0604020202020204" pitchFamily="34" charset="0"/>
              </a:rPr>
              <a:t>Unbabel</a:t>
            </a:r>
            <a:r>
              <a:rPr lang="en-US" altLang="en-US" sz="1200" dirty="0">
                <a:latin typeface="Arial Narrow" panose="020B0604020202020204" pitchFamily="34" charset="0"/>
                <a:cs typeface="Arial Narrow" panose="020B0604020202020204" pitchFamily="34" charset="0"/>
              </a:rPr>
              <a:t> </a:t>
            </a:r>
            <a:r>
              <a:rPr lang="en-US" altLang="en-US" sz="1200" dirty="0" err="1">
                <a:latin typeface="Arial Narrow" panose="020B0604020202020204" pitchFamily="34" charset="0"/>
                <a:cs typeface="Arial Narrow" panose="020B0604020202020204" pitchFamily="34" charset="0"/>
              </a:rPr>
              <a:t>angariou</a:t>
            </a:r>
            <a:r>
              <a:rPr lang="en-US" altLang="en-US" sz="1200" dirty="0">
                <a:latin typeface="Arial Narrow" panose="020B0604020202020204" pitchFamily="34" charset="0"/>
                <a:cs typeface="Arial Narrow" panose="020B0604020202020204" pitchFamily="34" charset="0"/>
              </a:rPr>
              <a:t> $60 </a:t>
            </a:r>
            <a:r>
              <a:rPr lang="en-US" altLang="en-US" sz="1200" dirty="0" err="1">
                <a:latin typeface="Arial Narrow" panose="020B0604020202020204" pitchFamily="34" charset="0"/>
                <a:cs typeface="Arial Narrow" panose="020B0604020202020204" pitchFamily="34" charset="0"/>
              </a:rPr>
              <a:t>Milhões</a:t>
            </a:r>
            <a:r>
              <a:rPr lang="en-US" altLang="en-US" sz="1200" dirty="0">
                <a:latin typeface="Arial Narrow" panose="020B0604020202020204" pitchFamily="34" charset="0"/>
                <a:cs typeface="Arial Narrow" panose="020B0604020202020204" pitchFamily="34" charset="0"/>
              </a:rPr>
              <a:t> em 2019</a:t>
            </a:r>
          </a:p>
        </p:txBody>
      </p:sp>
      <p:pic>
        <p:nvPicPr>
          <p:cNvPr id="36" name="Imagem 35">
            <a:extLst>
              <a:ext uri="{FF2B5EF4-FFF2-40B4-BE49-F238E27FC236}">
                <a16:creationId xmlns:a16="http://schemas.microsoft.com/office/drawing/2014/main" id="{C6B0C461-25C9-446B-AF7D-4FB186EA4E53}"/>
              </a:ext>
            </a:extLst>
          </p:cNvPr>
          <p:cNvPicPr>
            <a:picLocks noChangeAspect="1"/>
          </p:cNvPicPr>
          <p:nvPr/>
        </p:nvPicPr>
        <p:blipFill>
          <a:blip r:embed="rId11"/>
          <a:stretch>
            <a:fillRect/>
          </a:stretch>
        </p:blipFill>
        <p:spPr>
          <a:xfrm>
            <a:off x="1611776" y="5841048"/>
            <a:ext cx="1416473" cy="461665"/>
          </a:xfrm>
          <a:prstGeom prst="rect">
            <a:avLst/>
          </a:prstGeom>
        </p:spPr>
      </p:pic>
      <p:pic>
        <p:nvPicPr>
          <p:cNvPr id="37" name="Imagem 36">
            <a:extLst>
              <a:ext uri="{FF2B5EF4-FFF2-40B4-BE49-F238E27FC236}">
                <a16:creationId xmlns:a16="http://schemas.microsoft.com/office/drawing/2014/main" id="{33177303-C749-4B4D-AF6E-B0BE765C45E2}"/>
              </a:ext>
            </a:extLst>
          </p:cNvPr>
          <p:cNvPicPr>
            <a:picLocks noChangeAspect="1"/>
          </p:cNvPicPr>
          <p:nvPr/>
        </p:nvPicPr>
        <p:blipFill>
          <a:blip r:embed="rId12"/>
          <a:stretch>
            <a:fillRect/>
          </a:stretch>
        </p:blipFill>
        <p:spPr>
          <a:xfrm>
            <a:off x="1619711" y="5301208"/>
            <a:ext cx="1408538" cy="385000"/>
          </a:xfrm>
          <a:prstGeom prst="rect">
            <a:avLst/>
          </a:prstGeom>
        </p:spPr>
      </p:pic>
      <p:sp>
        <p:nvSpPr>
          <p:cNvPr id="38" name="Rectangle 121">
            <a:extLst>
              <a:ext uri="{FF2B5EF4-FFF2-40B4-BE49-F238E27FC236}">
                <a16:creationId xmlns:a16="http://schemas.microsoft.com/office/drawing/2014/main" id="{CF6B3143-5703-4911-80FA-51AC3EF360A0}"/>
              </a:ext>
            </a:extLst>
          </p:cNvPr>
          <p:cNvSpPr/>
          <p:nvPr/>
        </p:nvSpPr>
        <p:spPr>
          <a:xfrm>
            <a:off x="10073296" y="2468968"/>
            <a:ext cx="2073600" cy="2212937"/>
          </a:xfrm>
          <a:prstGeom prst="rect">
            <a:avLst/>
          </a:prstGeom>
          <a:solidFill>
            <a:srgbClr val="01A5E0">
              <a:alpha val="25125"/>
            </a:srgbClr>
          </a:solidFill>
          <a:ln w="1270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143996" tIns="45719" rIns="143996" bIns="45719" anchor="ctr"/>
          <a:lstStyle/>
          <a:p>
            <a:pPr algn="ctr">
              <a:defRPr/>
            </a:pPr>
            <a:endParaRPr lang="en-US" sz="1400" dirty="0">
              <a:solidFill>
                <a:schemeClr val="tx1"/>
              </a:solidFill>
              <a:latin typeface="Arial Narrow" panose="020B0604020202020204" pitchFamily="34" charset="0"/>
              <a:cs typeface="Arial Narrow" panose="020B0604020202020204" pitchFamily="34" charset="0"/>
            </a:endParaRPr>
          </a:p>
          <a:p>
            <a:pPr algn="ctr">
              <a:defRPr/>
            </a:pPr>
            <a:endParaRPr lang="en-US" sz="1400" dirty="0">
              <a:solidFill>
                <a:schemeClr val="tx1"/>
              </a:solidFill>
              <a:latin typeface="Arial Narrow" panose="020B0604020202020204" pitchFamily="34" charset="0"/>
              <a:cs typeface="Arial Narrow" panose="020B0604020202020204" pitchFamily="34" charset="0"/>
            </a:endParaRPr>
          </a:p>
          <a:p>
            <a:pPr lvl="0" algn="ctr"/>
            <a:r>
              <a:rPr lang="en-US" altLang="en-US" sz="1400" dirty="0">
                <a:solidFill>
                  <a:srgbClr val="333333"/>
                </a:solidFill>
                <a:latin typeface="Arial Narrow" panose="020B0604020202020204" pitchFamily="34" charset="0"/>
                <a:cs typeface="Arial Narrow" panose="020B0604020202020204" pitchFamily="34" charset="0"/>
              </a:rPr>
              <a:t>Remote angaria $150M </a:t>
            </a:r>
            <a:r>
              <a:rPr lang="en-US" altLang="en-US" sz="1400" dirty="0" err="1">
                <a:solidFill>
                  <a:srgbClr val="333333"/>
                </a:solidFill>
                <a:latin typeface="Arial Narrow" panose="020B0604020202020204" pitchFamily="34" charset="0"/>
                <a:cs typeface="Arial Narrow" panose="020B0604020202020204" pitchFamily="34" charset="0"/>
              </a:rPr>
              <a:t>tendo</a:t>
            </a:r>
            <a:r>
              <a:rPr lang="en-US" altLang="en-US" sz="1400" dirty="0">
                <a:solidFill>
                  <a:srgbClr val="333333"/>
                </a:solidFill>
                <a:latin typeface="Arial Narrow" panose="020B0604020202020204" pitchFamily="34" charset="0"/>
                <a:cs typeface="Arial Narrow" panose="020B0604020202020204" pitchFamily="34" charset="0"/>
              </a:rPr>
              <a:t> </a:t>
            </a:r>
            <a:r>
              <a:rPr lang="en-US" altLang="en-US" sz="1400" dirty="0" err="1">
                <a:solidFill>
                  <a:srgbClr val="333333"/>
                </a:solidFill>
                <a:latin typeface="Arial Narrow" panose="020B0604020202020204" pitchFamily="34" charset="0"/>
                <a:cs typeface="Arial Narrow" panose="020B0604020202020204" pitchFamily="34" charset="0"/>
              </a:rPr>
              <a:t>uma</a:t>
            </a:r>
            <a:r>
              <a:rPr lang="en-US" altLang="en-US" sz="1400" dirty="0">
                <a:solidFill>
                  <a:srgbClr val="333333"/>
                </a:solidFill>
                <a:latin typeface="Arial Narrow" panose="020B0604020202020204" pitchFamily="34" charset="0"/>
                <a:cs typeface="Arial Narrow" panose="020B0604020202020204" pitchFamily="34" charset="0"/>
              </a:rPr>
              <a:t> </a:t>
            </a:r>
            <a:r>
              <a:rPr lang="en-US" altLang="en-US" sz="1400" dirty="0" err="1">
                <a:solidFill>
                  <a:srgbClr val="333333"/>
                </a:solidFill>
                <a:latin typeface="Arial Narrow" panose="020B0604020202020204" pitchFamily="34" charset="0"/>
                <a:cs typeface="Arial Narrow" panose="020B0604020202020204" pitchFamily="34" charset="0"/>
              </a:rPr>
              <a:t>avaliação</a:t>
            </a:r>
            <a:r>
              <a:rPr lang="en-US" altLang="en-US" sz="1400" dirty="0">
                <a:solidFill>
                  <a:srgbClr val="333333"/>
                </a:solidFill>
                <a:latin typeface="Arial Narrow" panose="020B0604020202020204" pitchFamily="34" charset="0"/>
                <a:cs typeface="Arial Narrow" panose="020B0604020202020204" pitchFamily="34" charset="0"/>
              </a:rPr>
              <a:t> de </a:t>
            </a:r>
            <a:r>
              <a:rPr lang="en-US" altLang="en-US" sz="1200" b="1" dirty="0">
                <a:solidFill>
                  <a:srgbClr val="333333"/>
                </a:solidFill>
                <a:latin typeface="Arial Narrow" panose="020B0604020202020204" pitchFamily="34" charset="0"/>
                <a:cs typeface="Arial Narrow" panose="020B0604020202020204" pitchFamily="34" charset="0"/>
              </a:rPr>
              <a:t>Mil </a:t>
            </a:r>
            <a:r>
              <a:rPr lang="en-US" altLang="en-US" sz="1200" b="1" dirty="0" err="1">
                <a:solidFill>
                  <a:srgbClr val="333333"/>
                </a:solidFill>
                <a:latin typeface="Arial Narrow" panose="020B0604020202020204" pitchFamily="34" charset="0"/>
                <a:cs typeface="Arial Narrow" panose="020B0604020202020204" pitchFamily="34" charset="0"/>
              </a:rPr>
              <a:t>Milhões</a:t>
            </a:r>
            <a:r>
              <a:rPr lang="en-US" altLang="en-US" sz="1200" b="1" dirty="0">
                <a:solidFill>
                  <a:srgbClr val="333333"/>
                </a:solidFill>
                <a:latin typeface="Arial Narrow" panose="020B0604020202020204" pitchFamily="34" charset="0"/>
                <a:cs typeface="Arial Narrow" panose="020B0604020202020204" pitchFamily="34" charset="0"/>
              </a:rPr>
              <a:t> de </a:t>
            </a:r>
            <a:r>
              <a:rPr lang="en-US" altLang="en-US" sz="1200" b="1" dirty="0" err="1">
                <a:solidFill>
                  <a:srgbClr val="333333"/>
                </a:solidFill>
                <a:latin typeface="Arial Narrow" panose="020B0604020202020204" pitchFamily="34" charset="0"/>
                <a:cs typeface="Arial Narrow" panose="020B0604020202020204" pitchFamily="34" charset="0"/>
              </a:rPr>
              <a:t>Dólares</a:t>
            </a:r>
            <a:r>
              <a:rPr lang="en-US" altLang="en-US" sz="1200" b="1" dirty="0">
                <a:solidFill>
                  <a:srgbClr val="333333"/>
                </a:solidFill>
                <a:latin typeface="Arial Narrow" panose="020B0604020202020204" pitchFamily="34" charset="0"/>
                <a:cs typeface="Arial Narrow" panose="020B0604020202020204" pitchFamily="34" charset="0"/>
              </a:rPr>
              <a:t> (EUA)</a:t>
            </a:r>
          </a:p>
          <a:p>
            <a:pPr lvl="0" algn="ctr"/>
            <a:endParaRPr lang="en-US" altLang="en-US" sz="1400" b="1" dirty="0">
              <a:solidFill>
                <a:srgbClr val="333333"/>
              </a:solidFill>
              <a:latin typeface="Arial Narrow" panose="020B0604020202020204" pitchFamily="34" charset="0"/>
              <a:cs typeface="Arial Narrow" panose="020B0604020202020204" pitchFamily="34" charset="0"/>
            </a:endParaRPr>
          </a:p>
        </p:txBody>
      </p:sp>
      <p:pic>
        <p:nvPicPr>
          <p:cNvPr id="39" name="Picture 20" descr="Shape, circle&#10;&#10;Description automatically generated">
            <a:extLst>
              <a:ext uri="{FF2B5EF4-FFF2-40B4-BE49-F238E27FC236}">
                <a16:creationId xmlns:a16="http://schemas.microsoft.com/office/drawing/2014/main" id="{5D132572-AE37-4FE7-9B2B-AA2C7254A98E}"/>
              </a:ext>
            </a:extLst>
          </p:cNvPr>
          <p:cNvPicPr>
            <a:picLocks noChangeAspect="1"/>
          </p:cNvPicPr>
          <p:nvPr/>
        </p:nvPicPr>
        <p:blipFill rotWithShape="1">
          <a:blip r:embed="rId3">
            <a:extLst>
              <a:ext uri="{28A0092B-C50C-407E-A947-70E740481C1C}">
                <a14:useLocalDpi xmlns:a14="http://schemas.microsoft.com/office/drawing/2010/main" val="0"/>
              </a:ext>
            </a:extLst>
          </a:blip>
          <a:srcRect l="703" t="76877" r="22837" b="-886"/>
          <a:stretch/>
        </p:blipFill>
        <p:spPr>
          <a:xfrm>
            <a:off x="10272799" y="2468968"/>
            <a:ext cx="1874097" cy="585424"/>
          </a:xfrm>
          <a:prstGeom prst="rect">
            <a:avLst/>
          </a:prstGeom>
        </p:spPr>
      </p:pic>
      <p:pic>
        <p:nvPicPr>
          <p:cNvPr id="41" name="Picture 4" descr="Image result for unicorn head logo">
            <a:extLst>
              <a:ext uri="{FF2B5EF4-FFF2-40B4-BE49-F238E27FC236}">
                <a16:creationId xmlns:a16="http://schemas.microsoft.com/office/drawing/2014/main" id="{676B7A26-4B1A-4A84-9A3D-C47AB0BAC3E1}"/>
              </a:ext>
            </a:extLst>
          </p:cNvPr>
          <p:cNvPicPr>
            <a:picLocks noChangeAspect="1" noChangeArrowheads="1"/>
          </p:cNvPicPr>
          <p:nvPr/>
        </p:nvPicPr>
        <p:blipFill>
          <a:blip r:embed="rId6">
            <a:grayscl/>
            <a:biLevel thresh="50000"/>
            <a:extLst>
              <a:ext uri="{28A0092B-C50C-407E-A947-70E740481C1C}">
                <a14:useLocalDpi xmlns:a14="http://schemas.microsoft.com/office/drawing/2010/main" val="0"/>
              </a:ext>
            </a:extLst>
          </a:blip>
          <a:srcRect/>
          <a:stretch>
            <a:fillRect/>
          </a:stretch>
        </p:blipFill>
        <p:spPr bwMode="auto">
          <a:xfrm>
            <a:off x="9912424" y="2251044"/>
            <a:ext cx="534392" cy="58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m 2">
            <a:extLst>
              <a:ext uri="{FF2B5EF4-FFF2-40B4-BE49-F238E27FC236}">
                <a16:creationId xmlns:a16="http://schemas.microsoft.com/office/drawing/2014/main" id="{1137A475-760E-4311-AE3C-00494A73EE34}"/>
              </a:ext>
            </a:extLst>
          </p:cNvPr>
          <p:cNvPicPr>
            <a:picLocks noChangeAspect="1"/>
          </p:cNvPicPr>
          <p:nvPr/>
        </p:nvPicPr>
        <p:blipFill>
          <a:blip r:embed="rId13"/>
          <a:stretch>
            <a:fillRect/>
          </a:stretch>
        </p:blipFill>
        <p:spPr>
          <a:xfrm>
            <a:off x="10797135" y="2492896"/>
            <a:ext cx="1159673" cy="302055"/>
          </a:xfrm>
          <a:prstGeom prst="rect">
            <a:avLst/>
          </a:prstGeom>
        </p:spPr>
      </p:pic>
      <p:sp>
        <p:nvSpPr>
          <p:cNvPr id="40" name="Rectangle 121">
            <a:extLst>
              <a:ext uri="{FF2B5EF4-FFF2-40B4-BE49-F238E27FC236}">
                <a16:creationId xmlns:a16="http://schemas.microsoft.com/office/drawing/2014/main" id="{F4CE1987-B34E-44FB-BB91-556C1BFD0822}"/>
              </a:ext>
            </a:extLst>
          </p:cNvPr>
          <p:cNvSpPr/>
          <p:nvPr/>
        </p:nvSpPr>
        <p:spPr>
          <a:xfrm>
            <a:off x="1221329" y="2409777"/>
            <a:ext cx="2191394" cy="2285667"/>
          </a:xfrm>
          <a:prstGeom prst="rect">
            <a:avLst/>
          </a:prstGeom>
          <a:solidFill>
            <a:srgbClr val="01A5E0">
              <a:alpha val="25125"/>
            </a:srgbClr>
          </a:solidFill>
          <a:ln w="1270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143996" tIns="45719" rIns="143996" bIns="45719" anchor="ctr"/>
          <a:lstStyle/>
          <a:p>
            <a:pPr algn="ctr">
              <a:defRPr/>
            </a:pPr>
            <a:endParaRPr lang="en-US" sz="1400" dirty="0">
              <a:solidFill>
                <a:schemeClr val="tx1"/>
              </a:solidFill>
              <a:latin typeface="Arial Narrow" panose="020B0604020202020204" pitchFamily="34" charset="0"/>
              <a:cs typeface="Arial Narrow" panose="020B0604020202020204" pitchFamily="34" charset="0"/>
            </a:endParaRPr>
          </a:p>
          <a:p>
            <a:pPr algn="ctr">
              <a:defRPr/>
            </a:pPr>
            <a:endParaRPr lang="en-US" sz="2800" dirty="0">
              <a:solidFill>
                <a:schemeClr val="tx1"/>
              </a:solidFill>
              <a:latin typeface="Arial Narrow" panose="020B0604020202020204" pitchFamily="34" charset="0"/>
              <a:cs typeface="Arial Narrow" panose="020B0604020202020204" pitchFamily="34" charset="0"/>
            </a:endParaRPr>
          </a:p>
          <a:p>
            <a:pPr lvl="0" algn="ctr"/>
            <a:r>
              <a:rPr lang="en-US" altLang="en-US" sz="1400" dirty="0">
                <a:solidFill>
                  <a:srgbClr val="333333"/>
                </a:solidFill>
                <a:latin typeface="Arial Narrow" panose="020B0604020202020204" pitchFamily="34" charset="0"/>
                <a:cs typeface="Arial Narrow" panose="020B0604020202020204" pitchFamily="34" charset="0"/>
              </a:rPr>
              <a:t>Sword Health angaria $189M </a:t>
            </a:r>
            <a:r>
              <a:rPr lang="en-US" altLang="en-US" sz="1400" dirty="0" err="1">
                <a:solidFill>
                  <a:srgbClr val="333333"/>
                </a:solidFill>
                <a:latin typeface="Arial Narrow" panose="020B0604020202020204" pitchFamily="34" charset="0"/>
                <a:cs typeface="Arial Narrow" panose="020B0604020202020204" pitchFamily="34" charset="0"/>
              </a:rPr>
              <a:t>tendo</a:t>
            </a:r>
            <a:r>
              <a:rPr lang="en-US" altLang="en-US" sz="1400" dirty="0">
                <a:solidFill>
                  <a:srgbClr val="333333"/>
                </a:solidFill>
                <a:latin typeface="Arial Narrow" panose="020B0604020202020204" pitchFamily="34" charset="0"/>
                <a:cs typeface="Arial Narrow" panose="020B0604020202020204" pitchFamily="34" charset="0"/>
              </a:rPr>
              <a:t> </a:t>
            </a:r>
            <a:r>
              <a:rPr lang="en-US" altLang="en-US" sz="1400" dirty="0" err="1">
                <a:solidFill>
                  <a:srgbClr val="333333"/>
                </a:solidFill>
                <a:latin typeface="Arial Narrow" panose="020B0604020202020204" pitchFamily="34" charset="0"/>
                <a:cs typeface="Arial Narrow" panose="020B0604020202020204" pitchFamily="34" charset="0"/>
              </a:rPr>
              <a:t>uma</a:t>
            </a:r>
            <a:r>
              <a:rPr lang="en-US" altLang="en-US" sz="1400" dirty="0">
                <a:solidFill>
                  <a:srgbClr val="333333"/>
                </a:solidFill>
                <a:latin typeface="Arial Narrow" panose="020B0604020202020204" pitchFamily="34" charset="0"/>
                <a:cs typeface="Arial Narrow" panose="020B0604020202020204" pitchFamily="34" charset="0"/>
              </a:rPr>
              <a:t> </a:t>
            </a:r>
            <a:r>
              <a:rPr lang="en-US" altLang="en-US" sz="1400" dirty="0" err="1">
                <a:solidFill>
                  <a:srgbClr val="333333"/>
                </a:solidFill>
                <a:latin typeface="Arial Narrow" panose="020B0604020202020204" pitchFamily="34" charset="0"/>
                <a:cs typeface="Arial Narrow" panose="020B0604020202020204" pitchFamily="34" charset="0"/>
              </a:rPr>
              <a:t>avaliação</a:t>
            </a:r>
            <a:r>
              <a:rPr lang="en-US" altLang="en-US" sz="1400" dirty="0">
                <a:solidFill>
                  <a:srgbClr val="333333"/>
                </a:solidFill>
                <a:latin typeface="Arial Narrow" panose="020B0604020202020204" pitchFamily="34" charset="0"/>
                <a:cs typeface="Arial Narrow" panose="020B0604020202020204" pitchFamily="34" charset="0"/>
              </a:rPr>
              <a:t> de </a:t>
            </a:r>
            <a:r>
              <a:rPr lang="en-US" altLang="en-US" sz="1400" b="1" dirty="0">
                <a:solidFill>
                  <a:srgbClr val="333333"/>
                </a:solidFill>
                <a:latin typeface="Arial Narrow" panose="020B0604020202020204" pitchFamily="34" charset="0"/>
                <a:cs typeface="Arial Narrow" panose="020B0604020202020204" pitchFamily="34" charset="0"/>
              </a:rPr>
              <a:t>Mil </a:t>
            </a:r>
            <a:r>
              <a:rPr lang="en-US" altLang="en-US" sz="1400" b="1" dirty="0" err="1">
                <a:solidFill>
                  <a:srgbClr val="333333"/>
                </a:solidFill>
                <a:latin typeface="Arial Narrow" panose="020B0604020202020204" pitchFamily="34" charset="0"/>
                <a:cs typeface="Arial Narrow" panose="020B0604020202020204" pitchFamily="34" charset="0"/>
              </a:rPr>
              <a:t>Milhões</a:t>
            </a:r>
            <a:r>
              <a:rPr lang="en-US" altLang="en-US" sz="1400" b="1" dirty="0">
                <a:solidFill>
                  <a:srgbClr val="333333"/>
                </a:solidFill>
                <a:latin typeface="Arial Narrow" panose="020B0604020202020204" pitchFamily="34" charset="0"/>
                <a:cs typeface="Arial Narrow" panose="020B0604020202020204" pitchFamily="34" charset="0"/>
              </a:rPr>
              <a:t> de </a:t>
            </a:r>
            <a:r>
              <a:rPr lang="en-US" altLang="en-US" sz="1400" b="1" dirty="0" err="1">
                <a:solidFill>
                  <a:srgbClr val="333333"/>
                </a:solidFill>
                <a:latin typeface="Arial Narrow" panose="020B0604020202020204" pitchFamily="34" charset="0"/>
                <a:cs typeface="Arial Narrow" panose="020B0604020202020204" pitchFamily="34" charset="0"/>
              </a:rPr>
              <a:t>Dólares</a:t>
            </a:r>
            <a:r>
              <a:rPr lang="en-US" altLang="en-US" sz="1400" b="1" dirty="0">
                <a:solidFill>
                  <a:srgbClr val="333333"/>
                </a:solidFill>
                <a:latin typeface="Arial Narrow" panose="020B0604020202020204" pitchFamily="34" charset="0"/>
                <a:cs typeface="Arial Narrow" panose="020B0604020202020204" pitchFamily="34" charset="0"/>
              </a:rPr>
              <a:t> (EUA)</a:t>
            </a:r>
          </a:p>
          <a:p>
            <a:pPr lvl="0" algn="ctr"/>
            <a:endParaRPr lang="en-US" altLang="en-US" sz="1400" b="1" dirty="0">
              <a:solidFill>
                <a:srgbClr val="333333"/>
              </a:solidFill>
              <a:latin typeface="Arial Narrow" panose="020B0604020202020204" pitchFamily="34" charset="0"/>
              <a:cs typeface="Arial Narrow" panose="020B0604020202020204" pitchFamily="34" charset="0"/>
            </a:endParaRPr>
          </a:p>
        </p:txBody>
      </p:sp>
      <p:pic>
        <p:nvPicPr>
          <p:cNvPr id="42" name="Picture 20" descr="Shape, circle&#10;&#10;Description automatically generated">
            <a:extLst>
              <a:ext uri="{FF2B5EF4-FFF2-40B4-BE49-F238E27FC236}">
                <a16:creationId xmlns:a16="http://schemas.microsoft.com/office/drawing/2014/main" id="{A8E43682-9413-43B0-98A7-8B3A82FE5ECD}"/>
              </a:ext>
            </a:extLst>
          </p:cNvPr>
          <p:cNvPicPr>
            <a:picLocks noChangeAspect="1"/>
          </p:cNvPicPr>
          <p:nvPr/>
        </p:nvPicPr>
        <p:blipFill rotWithShape="1">
          <a:blip r:embed="rId3">
            <a:extLst>
              <a:ext uri="{28A0092B-C50C-407E-A947-70E740481C1C}">
                <a14:useLocalDpi xmlns:a14="http://schemas.microsoft.com/office/drawing/2010/main" val="0"/>
              </a:ext>
            </a:extLst>
          </a:blip>
          <a:srcRect l="703" t="76877" r="22837" b="-886"/>
          <a:stretch/>
        </p:blipFill>
        <p:spPr>
          <a:xfrm>
            <a:off x="1420832" y="2409776"/>
            <a:ext cx="2010872" cy="650494"/>
          </a:xfrm>
          <a:prstGeom prst="rect">
            <a:avLst/>
          </a:prstGeom>
        </p:spPr>
      </p:pic>
      <p:pic>
        <p:nvPicPr>
          <p:cNvPr id="43" name="Picture 4" descr="Image result for unicorn head logo">
            <a:extLst>
              <a:ext uri="{FF2B5EF4-FFF2-40B4-BE49-F238E27FC236}">
                <a16:creationId xmlns:a16="http://schemas.microsoft.com/office/drawing/2014/main" id="{E4172CCA-D5A2-4252-BA82-4BE7AD9B0DAB}"/>
              </a:ext>
            </a:extLst>
          </p:cNvPr>
          <p:cNvPicPr>
            <a:picLocks noChangeAspect="1" noChangeArrowheads="1"/>
          </p:cNvPicPr>
          <p:nvPr/>
        </p:nvPicPr>
        <p:blipFill>
          <a:blip r:embed="rId6">
            <a:grayscl/>
            <a:biLevel thresh="50000"/>
            <a:extLst>
              <a:ext uri="{28A0092B-C50C-407E-A947-70E740481C1C}">
                <a14:useLocalDpi xmlns:a14="http://schemas.microsoft.com/office/drawing/2010/main" val="0"/>
              </a:ext>
            </a:extLst>
          </a:blip>
          <a:srcRect/>
          <a:stretch>
            <a:fillRect/>
          </a:stretch>
        </p:blipFill>
        <p:spPr bwMode="auto">
          <a:xfrm>
            <a:off x="1085457" y="2302988"/>
            <a:ext cx="573393" cy="65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Imagem 44">
            <a:extLst>
              <a:ext uri="{FF2B5EF4-FFF2-40B4-BE49-F238E27FC236}">
                <a16:creationId xmlns:a16="http://schemas.microsoft.com/office/drawing/2014/main" id="{BCD8DA3F-010D-45A8-8B6B-6C1B1428A1ED}"/>
              </a:ext>
            </a:extLst>
          </p:cNvPr>
          <p:cNvPicPr>
            <a:picLocks noChangeAspect="1"/>
          </p:cNvPicPr>
          <p:nvPr/>
        </p:nvPicPr>
        <p:blipFill rotWithShape="1">
          <a:blip r:embed="rId14"/>
          <a:srcRect l="8098" t="21378" r="72017" b="68881"/>
          <a:stretch/>
        </p:blipFill>
        <p:spPr bwMode="auto">
          <a:xfrm>
            <a:off x="1977060" y="2409775"/>
            <a:ext cx="1373241" cy="424446"/>
          </a:xfrm>
          <a:prstGeom prst="rect">
            <a:avLst/>
          </a:prstGeom>
          <a:ln>
            <a:noFill/>
          </a:ln>
          <a:extLst>
            <a:ext uri="{53640926-AAD7-44D8-BBD7-CCE9431645EC}">
              <a14:shadowObscured xmlns:a14="http://schemas.microsoft.com/office/drawing/2010/main"/>
            </a:ext>
          </a:extLst>
        </p:spPr>
      </p:pic>
      <p:pic>
        <p:nvPicPr>
          <p:cNvPr id="44" name="Picture 16" descr="Shape, circle&#10;&#10;Description automatically generated">
            <a:extLst>
              <a:ext uri="{FF2B5EF4-FFF2-40B4-BE49-F238E27FC236}">
                <a16:creationId xmlns:a16="http://schemas.microsoft.com/office/drawing/2014/main" id="{0F824F63-5D74-9481-986E-D2AC923D3F15}"/>
              </a:ext>
            </a:extLst>
          </p:cNvPr>
          <p:cNvPicPr>
            <a:picLocks noChangeAspect="1"/>
          </p:cNvPicPr>
          <p:nvPr/>
        </p:nvPicPr>
        <p:blipFill rotWithShape="1">
          <a:blip r:embed="rId3">
            <a:extLst>
              <a:ext uri="{28A0092B-C50C-407E-A947-70E740481C1C}">
                <a14:useLocalDpi xmlns:a14="http://schemas.microsoft.com/office/drawing/2010/main" val="0"/>
              </a:ext>
            </a:extLst>
          </a:blip>
          <a:srcRect b="81116"/>
          <a:stretch/>
        </p:blipFill>
        <p:spPr>
          <a:xfrm>
            <a:off x="9481942" y="1559117"/>
            <a:ext cx="2451100" cy="460464"/>
          </a:xfrm>
          <a:prstGeom prst="rect">
            <a:avLst/>
          </a:prstGeom>
        </p:spPr>
      </p:pic>
      <p:sp>
        <p:nvSpPr>
          <p:cNvPr id="46" name="Rectangle 121">
            <a:extLst>
              <a:ext uri="{FF2B5EF4-FFF2-40B4-BE49-F238E27FC236}">
                <a16:creationId xmlns:a16="http://schemas.microsoft.com/office/drawing/2014/main" id="{7D50A75C-58D8-B952-B926-DAEC93DEA9A9}"/>
              </a:ext>
            </a:extLst>
          </p:cNvPr>
          <p:cNvSpPr/>
          <p:nvPr/>
        </p:nvSpPr>
        <p:spPr>
          <a:xfrm>
            <a:off x="8824159" y="185038"/>
            <a:ext cx="2073600" cy="1897799"/>
          </a:xfrm>
          <a:prstGeom prst="rect">
            <a:avLst/>
          </a:prstGeom>
          <a:solidFill>
            <a:srgbClr val="01A5E0">
              <a:alpha val="25125"/>
            </a:srgbClr>
          </a:solidFill>
          <a:ln w="1270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143996" tIns="45719" rIns="143996" bIns="45719" anchor="ctr"/>
          <a:lstStyle/>
          <a:p>
            <a:pPr algn="ctr">
              <a:defRPr/>
            </a:pPr>
            <a:endParaRPr lang="en-US" sz="1400" dirty="0">
              <a:solidFill>
                <a:schemeClr val="tx1"/>
              </a:solidFill>
              <a:latin typeface="Arial Narrow" panose="020B0604020202020204" pitchFamily="34" charset="0"/>
              <a:cs typeface="Arial Narrow" panose="020B0604020202020204" pitchFamily="34" charset="0"/>
            </a:endParaRPr>
          </a:p>
          <a:p>
            <a:pPr algn="ctr">
              <a:defRPr/>
            </a:pPr>
            <a:endParaRPr lang="en-US" sz="1400" dirty="0">
              <a:solidFill>
                <a:schemeClr val="tx1"/>
              </a:solidFill>
              <a:latin typeface="Arial Narrow" panose="020B0604020202020204" pitchFamily="34" charset="0"/>
              <a:cs typeface="Arial Narrow" panose="020B0604020202020204" pitchFamily="34" charset="0"/>
            </a:endParaRPr>
          </a:p>
          <a:p>
            <a:pPr lvl="0" algn="ctr"/>
            <a:r>
              <a:rPr lang="en-US" altLang="en-US" sz="1400" dirty="0">
                <a:solidFill>
                  <a:srgbClr val="333333"/>
                </a:solidFill>
                <a:latin typeface="Arial Narrow" panose="020B0604020202020204" pitchFamily="34" charset="0"/>
                <a:cs typeface="Arial Narrow" panose="020B0604020202020204" pitchFamily="34" charset="0"/>
              </a:rPr>
              <a:t>Anchorage Digital angaria $350M </a:t>
            </a:r>
            <a:r>
              <a:rPr lang="en-US" altLang="en-US" sz="1400" dirty="0" err="1">
                <a:solidFill>
                  <a:srgbClr val="333333"/>
                </a:solidFill>
                <a:latin typeface="Arial Narrow" panose="020B0604020202020204" pitchFamily="34" charset="0"/>
                <a:cs typeface="Arial Narrow" panose="020B0604020202020204" pitchFamily="34" charset="0"/>
              </a:rPr>
              <a:t>tendo</a:t>
            </a:r>
            <a:r>
              <a:rPr lang="en-US" altLang="en-US" sz="1400" dirty="0">
                <a:solidFill>
                  <a:srgbClr val="333333"/>
                </a:solidFill>
                <a:latin typeface="Arial Narrow" panose="020B0604020202020204" pitchFamily="34" charset="0"/>
                <a:cs typeface="Arial Narrow" panose="020B0604020202020204" pitchFamily="34" charset="0"/>
              </a:rPr>
              <a:t> </a:t>
            </a:r>
            <a:r>
              <a:rPr lang="en-US" altLang="en-US" sz="1400" dirty="0" err="1">
                <a:solidFill>
                  <a:srgbClr val="333333"/>
                </a:solidFill>
                <a:latin typeface="Arial Narrow" panose="020B0604020202020204" pitchFamily="34" charset="0"/>
                <a:cs typeface="Arial Narrow" panose="020B0604020202020204" pitchFamily="34" charset="0"/>
              </a:rPr>
              <a:t>uma</a:t>
            </a:r>
            <a:r>
              <a:rPr lang="en-US" altLang="en-US" sz="1400" dirty="0">
                <a:solidFill>
                  <a:srgbClr val="333333"/>
                </a:solidFill>
                <a:latin typeface="Arial Narrow" panose="020B0604020202020204" pitchFamily="34" charset="0"/>
                <a:cs typeface="Arial Narrow" panose="020B0604020202020204" pitchFamily="34" charset="0"/>
              </a:rPr>
              <a:t> </a:t>
            </a:r>
            <a:r>
              <a:rPr lang="en-US" altLang="en-US" sz="1400" dirty="0" err="1">
                <a:solidFill>
                  <a:srgbClr val="333333"/>
                </a:solidFill>
                <a:latin typeface="Arial Narrow" panose="020B0604020202020204" pitchFamily="34" charset="0"/>
                <a:cs typeface="Arial Narrow" panose="020B0604020202020204" pitchFamily="34" charset="0"/>
              </a:rPr>
              <a:t>avaliação</a:t>
            </a:r>
            <a:r>
              <a:rPr lang="en-US" altLang="en-US" sz="1400" dirty="0">
                <a:solidFill>
                  <a:srgbClr val="333333"/>
                </a:solidFill>
                <a:latin typeface="Arial Narrow" panose="020B0604020202020204" pitchFamily="34" charset="0"/>
                <a:cs typeface="Arial Narrow" panose="020B0604020202020204" pitchFamily="34" charset="0"/>
              </a:rPr>
              <a:t> de </a:t>
            </a:r>
            <a:r>
              <a:rPr lang="en-US" altLang="en-US" sz="1400" b="1" dirty="0">
                <a:solidFill>
                  <a:srgbClr val="333333"/>
                </a:solidFill>
                <a:latin typeface="Arial Narrow" panose="020B0604020202020204" pitchFamily="34" charset="0"/>
                <a:cs typeface="Arial Narrow" panose="020B0604020202020204" pitchFamily="34" charset="0"/>
              </a:rPr>
              <a:t>$3 mil </a:t>
            </a:r>
            <a:r>
              <a:rPr lang="en-US" altLang="en-US" sz="1400" b="1" dirty="0" err="1">
                <a:solidFill>
                  <a:srgbClr val="333333"/>
                </a:solidFill>
                <a:latin typeface="Arial Narrow" panose="020B0604020202020204" pitchFamily="34" charset="0"/>
                <a:cs typeface="Arial Narrow" panose="020B0604020202020204" pitchFamily="34" charset="0"/>
              </a:rPr>
              <a:t>Milhões</a:t>
            </a:r>
            <a:endParaRPr lang="en-US" altLang="en-US" sz="1400" b="1" dirty="0">
              <a:solidFill>
                <a:srgbClr val="333333"/>
              </a:solidFill>
              <a:latin typeface="Arial Narrow" panose="020B0604020202020204" pitchFamily="34" charset="0"/>
              <a:cs typeface="Arial Narrow" panose="020B0604020202020204" pitchFamily="34" charset="0"/>
            </a:endParaRPr>
          </a:p>
        </p:txBody>
      </p:sp>
      <p:pic>
        <p:nvPicPr>
          <p:cNvPr id="47" name="Picture 20" descr="Shape, circle&#10;&#10;Description automatically generated">
            <a:extLst>
              <a:ext uri="{FF2B5EF4-FFF2-40B4-BE49-F238E27FC236}">
                <a16:creationId xmlns:a16="http://schemas.microsoft.com/office/drawing/2014/main" id="{F1229421-CA63-20E0-B39F-F01443A40662}"/>
              </a:ext>
            </a:extLst>
          </p:cNvPr>
          <p:cNvPicPr>
            <a:picLocks noChangeAspect="1"/>
          </p:cNvPicPr>
          <p:nvPr/>
        </p:nvPicPr>
        <p:blipFill rotWithShape="1">
          <a:blip r:embed="rId3">
            <a:extLst>
              <a:ext uri="{28A0092B-C50C-407E-A947-70E740481C1C}">
                <a14:useLocalDpi xmlns:a14="http://schemas.microsoft.com/office/drawing/2010/main" val="0"/>
              </a:ext>
            </a:extLst>
          </a:blip>
          <a:srcRect l="703" t="76877" r="22837" b="-886"/>
          <a:stretch/>
        </p:blipFill>
        <p:spPr>
          <a:xfrm>
            <a:off x="9023662" y="185037"/>
            <a:ext cx="1874097" cy="540108"/>
          </a:xfrm>
          <a:prstGeom prst="rect">
            <a:avLst/>
          </a:prstGeom>
        </p:spPr>
      </p:pic>
      <p:pic>
        <p:nvPicPr>
          <p:cNvPr id="48" name="Picture 4" descr="Image result for unicorn head logo">
            <a:extLst>
              <a:ext uri="{FF2B5EF4-FFF2-40B4-BE49-F238E27FC236}">
                <a16:creationId xmlns:a16="http://schemas.microsoft.com/office/drawing/2014/main" id="{16D75BE9-3783-CE58-B6D3-0BDC23328C9D}"/>
              </a:ext>
            </a:extLst>
          </p:cNvPr>
          <p:cNvPicPr>
            <a:picLocks noChangeAspect="1" noChangeArrowheads="1"/>
          </p:cNvPicPr>
          <p:nvPr/>
        </p:nvPicPr>
        <p:blipFill>
          <a:blip r:embed="rId6">
            <a:grayscl/>
            <a:biLevel thresh="50000"/>
            <a:extLst>
              <a:ext uri="{28A0092B-C50C-407E-A947-70E740481C1C}">
                <a14:useLocalDpi xmlns:a14="http://schemas.microsoft.com/office/drawing/2010/main" val="0"/>
              </a:ext>
            </a:extLst>
          </a:blip>
          <a:srcRect/>
          <a:stretch>
            <a:fillRect/>
          </a:stretch>
        </p:blipFill>
        <p:spPr bwMode="auto">
          <a:xfrm>
            <a:off x="8688288" y="78249"/>
            <a:ext cx="534392" cy="54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m 3">
            <a:extLst>
              <a:ext uri="{FF2B5EF4-FFF2-40B4-BE49-F238E27FC236}">
                <a16:creationId xmlns:a16="http://schemas.microsoft.com/office/drawing/2014/main" id="{65FC54DF-661B-74C6-F354-40CD2A9F4D63}"/>
              </a:ext>
            </a:extLst>
          </p:cNvPr>
          <p:cNvPicPr>
            <a:picLocks noChangeAspect="1"/>
          </p:cNvPicPr>
          <p:nvPr/>
        </p:nvPicPr>
        <p:blipFill>
          <a:blip r:embed="rId15"/>
          <a:stretch>
            <a:fillRect/>
          </a:stretch>
        </p:blipFill>
        <p:spPr>
          <a:xfrm>
            <a:off x="9558054" y="247534"/>
            <a:ext cx="1073466" cy="281785"/>
          </a:xfrm>
          <a:prstGeom prst="rect">
            <a:avLst/>
          </a:prstGeom>
        </p:spPr>
      </p:pic>
    </p:spTree>
    <p:extLst>
      <p:ext uri="{BB962C8B-B14F-4D97-AF65-F5344CB8AC3E}">
        <p14:creationId xmlns:p14="http://schemas.microsoft.com/office/powerpoint/2010/main" val="28877308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2">
            <a:extLst>
              <a:ext uri="{FF2B5EF4-FFF2-40B4-BE49-F238E27FC236}">
                <a16:creationId xmlns:a16="http://schemas.microsoft.com/office/drawing/2014/main" id="{9C98EE47-22C9-8545-9EE4-FFBA8AA8E23E}"/>
              </a:ext>
            </a:extLst>
          </p:cNvPr>
          <p:cNvSpPr/>
          <p:nvPr/>
        </p:nvSpPr>
        <p:spPr>
          <a:xfrm>
            <a:off x="1746751" y="2207641"/>
            <a:ext cx="1643089" cy="1337259"/>
          </a:xfrm>
          <a:prstGeom prst="rect">
            <a:avLst/>
          </a:prstGeom>
          <a:solidFill>
            <a:srgbClr val="01A5E0">
              <a:alpha val="10767"/>
            </a:srgbClr>
          </a:solidFill>
          <a:ln w="1270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143996" tIns="45719" rIns="143996" bIns="45719" anchor="t" anchorCtr="0"/>
          <a:lstStyle/>
          <a:p>
            <a:pPr algn="ctr">
              <a:defRPr/>
            </a:pPr>
            <a:endParaRPr lang="en-US" sz="1600" dirty="0">
              <a:solidFill>
                <a:schemeClr val="tx1"/>
              </a:solidFill>
              <a:latin typeface="Arial Narrow" panose="020B0604020202020204" pitchFamily="34" charset="0"/>
              <a:cs typeface="Arial Narrow" panose="020B0604020202020204" pitchFamily="34" charset="0"/>
            </a:endParaRPr>
          </a:p>
          <a:p>
            <a:pPr algn="ctr">
              <a:defRPr/>
            </a:pPr>
            <a:endParaRPr lang="en-US" sz="1600" dirty="0">
              <a:solidFill>
                <a:schemeClr val="tx1"/>
              </a:solidFill>
              <a:latin typeface="Arial Narrow" panose="020B0604020202020204" pitchFamily="34" charset="0"/>
              <a:cs typeface="Arial Narrow" panose="020B0604020202020204" pitchFamily="34" charset="0"/>
            </a:endParaRPr>
          </a:p>
          <a:p>
            <a:pPr algn="ctr">
              <a:defRPr/>
            </a:pPr>
            <a:endParaRPr lang="en-US" sz="1600" dirty="0">
              <a:solidFill>
                <a:schemeClr val="tx1"/>
              </a:solidFill>
              <a:latin typeface="Arial Narrow" panose="020B0604020202020204" pitchFamily="34" charset="0"/>
              <a:cs typeface="Arial Narrow" panose="020B0604020202020204" pitchFamily="34" charset="0"/>
            </a:endParaRPr>
          </a:p>
          <a:p>
            <a:pPr algn="ctr">
              <a:defRPr/>
            </a:pPr>
            <a:r>
              <a:rPr lang="en-US" sz="1600" b="1" dirty="0">
                <a:solidFill>
                  <a:schemeClr val="tx1"/>
                </a:solidFill>
                <a:latin typeface="Arial Narrow" panose="020B0604020202020204" pitchFamily="34" charset="0"/>
                <a:cs typeface="Arial Narrow" panose="020B0604020202020204" pitchFamily="34" charset="0"/>
              </a:rPr>
              <a:t>INTELIGÊNCIA ARTIFICIAL</a:t>
            </a:r>
          </a:p>
        </p:txBody>
      </p:sp>
      <p:pic>
        <p:nvPicPr>
          <p:cNvPr id="10" name="Picture 4" descr="https://www.newsinheadlines.com/wp-content/uploads/2018/01/Hybon-Elevators-and-Escalators-139.jpg">
            <a:extLst>
              <a:ext uri="{FF2B5EF4-FFF2-40B4-BE49-F238E27FC236}">
                <a16:creationId xmlns:a16="http://schemas.microsoft.com/office/drawing/2014/main" id="{03CD10C0-9372-BF41-A1A6-E7D7264DD4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524" t="25" r="39298" b="2226"/>
          <a:stretch/>
        </p:blipFill>
        <p:spPr bwMode="auto">
          <a:xfrm>
            <a:off x="0" y="1749"/>
            <a:ext cx="1127125" cy="685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077FD2E8-F335-CD43-946C-33E90B9B1755}"/>
              </a:ext>
            </a:extLst>
          </p:cNvPr>
          <p:cNvPicPr>
            <a:picLocks noChangeAspect="1"/>
          </p:cNvPicPr>
          <p:nvPr/>
        </p:nvPicPr>
        <p:blipFill>
          <a:blip r:embed="rId4"/>
          <a:stretch>
            <a:fillRect/>
          </a:stretch>
        </p:blipFill>
        <p:spPr>
          <a:xfrm>
            <a:off x="193904" y="260350"/>
            <a:ext cx="739317" cy="720000"/>
          </a:xfrm>
          <a:prstGeom prst="rect">
            <a:avLst/>
          </a:prstGeom>
        </p:spPr>
      </p:pic>
      <p:sp>
        <p:nvSpPr>
          <p:cNvPr id="19" name="Rectangle 18">
            <a:extLst>
              <a:ext uri="{FF2B5EF4-FFF2-40B4-BE49-F238E27FC236}">
                <a16:creationId xmlns:a16="http://schemas.microsoft.com/office/drawing/2014/main" id="{1B08F9FA-2FF0-1E4A-98D1-B4FBC9D4FCE7}"/>
              </a:ext>
            </a:extLst>
          </p:cNvPr>
          <p:cNvSpPr/>
          <p:nvPr/>
        </p:nvSpPr>
        <p:spPr>
          <a:xfrm>
            <a:off x="2077700" y="260648"/>
            <a:ext cx="10093818" cy="931311"/>
          </a:xfrm>
          <a:prstGeom prst="rect">
            <a:avLst/>
          </a:prstGeom>
        </p:spPr>
        <p:txBody>
          <a:bodyPr wrap="square" lIns="0" tIns="0" rIns="0" bIns="0">
            <a:noAutofit/>
          </a:bodyPr>
          <a:lstStyle/>
          <a:p>
            <a:r>
              <a:rPr lang="en-US" sz="4000" dirty="0">
                <a:solidFill>
                  <a:srgbClr val="00A5DF"/>
                </a:solidFill>
                <a:latin typeface="Arial Narrow" panose="020B0604020202020204" pitchFamily="34" charset="0"/>
                <a:cs typeface="Arial Narrow" panose="020B0604020202020204" pitchFamily="34" charset="0"/>
              </a:rPr>
              <a:t>ECOSSISTEMA </a:t>
            </a:r>
            <a:r>
              <a:rPr lang="en-US" sz="4000" b="1" dirty="0">
                <a:solidFill>
                  <a:srgbClr val="00A5DF"/>
                </a:solidFill>
                <a:latin typeface="Arial Narrow" panose="020B0604020202020204" pitchFamily="34" charset="0"/>
                <a:cs typeface="Arial Narrow" panose="020B0604020202020204" pitchFamily="34" charset="0"/>
              </a:rPr>
              <a:t>DE STARTUPS</a:t>
            </a:r>
          </a:p>
          <a:p>
            <a:r>
              <a:rPr lang="en-US" sz="2400" b="1" dirty="0">
                <a:solidFill>
                  <a:srgbClr val="00A5DF"/>
                </a:solidFill>
                <a:latin typeface="Arial Narrow" panose="020B0604020202020204" pitchFamily="34" charset="0"/>
                <a:cs typeface="Arial Narrow" panose="020B0604020202020204" pitchFamily="34" charset="0"/>
              </a:rPr>
              <a:t>INOVAÇÃO</a:t>
            </a:r>
          </a:p>
          <a:p>
            <a:endParaRPr lang="en-US" sz="500" b="1" dirty="0">
              <a:solidFill>
                <a:srgbClr val="00A5DF"/>
              </a:solidFill>
              <a:latin typeface="Arial Narrow" panose="020B0604020202020204" pitchFamily="34" charset="0"/>
              <a:cs typeface="Arial Narrow" panose="020B0604020202020204" pitchFamily="34" charset="0"/>
            </a:endParaRPr>
          </a:p>
          <a:p>
            <a:endParaRPr lang="en-US" sz="500" dirty="0">
              <a:latin typeface="Arial Narrow" panose="020B0604020202020204" pitchFamily="34" charset="0"/>
              <a:cs typeface="Arial Narrow" panose="020B0604020202020204" pitchFamily="34" charset="0"/>
            </a:endParaRPr>
          </a:p>
        </p:txBody>
      </p:sp>
      <p:pic>
        <p:nvPicPr>
          <p:cNvPr id="34" name="Picture 33" descr="Shape, circle&#10;&#10;Description automatically generated">
            <a:extLst>
              <a:ext uri="{FF2B5EF4-FFF2-40B4-BE49-F238E27FC236}">
                <a16:creationId xmlns:a16="http://schemas.microsoft.com/office/drawing/2014/main" id="{B31444CF-8E1C-FC42-A001-C6F12C69C8D5}"/>
              </a:ext>
            </a:extLst>
          </p:cNvPr>
          <p:cNvPicPr>
            <a:picLocks noChangeAspect="1"/>
          </p:cNvPicPr>
          <p:nvPr/>
        </p:nvPicPr>
        <p:blipFill rotWithShape="1">
          <a:blip r:embed="rId5">
            <a:extLst>
              <a:ext uri="{28A0092B-C50C-407E-A947-70E740481C1C}">
                <a14:useLocalDpi xmlns:a14="http://schemas.microsoft.com/office/drawing/2010/main" val="0"/>
              </a:ext>
            </a:extLst>
          </a:blip>
          <a:srcRect l="703" t="76877" r="22837" b="-886"/>
          <a:stretch/>
        </p:blipFill>
        <p:spPr>
          <a:xfrm>
            <a:off x="1631504" y="2206329"/>
            <a:ext cx="1772709" cy="553753"/>
          </a:xfrm>
          <a:prstGeom prst="rect">
            <a:avLst/>
          </a:prstGeom>
        </p:spPr>
      </p:pic>
      <p:sp>
        <p:nvSpPr>
          <p:cNvPr id="35" name="Rectangle 34">
            <a:extLst>
              <a:ext uri="{FF2B5EF4-FFF2-40B4-BE49-F238E27FC236}">
                <a16:creationId xmlns:a16="http://schemas.microsoft.com/office/drawing/2014/main" id="{32F8FDB7-4055-8644-8BB1-CE24CFFAF680}"/>
              </a:ext>
            </a:extLst>
          </p:cNvPr>
          <p:cNvSpPr/>
          <p:nvPr/>
        </p:nvSpPr>
        <p:spPr>
          <a:xfrm>
            <a:off x="3469818" y="2207641"/>
            <a:ext cx="1643089" cy="1337259"/>
          </a:xfrm>
          <a:prstGeom prst="rect">
            <a:avLst/>
          </a:prstGeom>
          <a:solidFill>
            <a:srgbClr val="01A5E0">
              <a:alpha val="10767"/>
            </a:srgbClr>
          </a:solidFill>
          <a:ln w="1270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143996" tIns="45719" rIns="143996" bIns="45719" anchor="t" anchorCtr="0"/>
          <a:lstStyle/>
          <a:p>
            <a:pPr algn="ctr">
              <a:defRPr/>
            </a:pPr>
            <a:endParaRPr lang="en-US" sz="1600" dirty="0">
              <a:solidFill>
                <a:schemeClr val="tx1"/>
              </a:solidFill>
              <a:latin typeface="Arial Narrow" panose="020B0604020202020204" pitchFamily="34" charset="0"/>
              <a:cs typeface="Arial Narrow" panose="020B0604020202020204" pitchFamily="34" charset="0"/>
            </a:endParaRPr>
          </a:p>
          <a:p>
            <a:pPr algn="ctr">
              <a:defRPr/>
            </a:pPr>
            <a:endParaRPr lang="en-US" sz="1600" dirty="0">
              <a:solidFill>
                <a:schemeClr val="tx1"/>
              </a:solidFill>
              <a:latin typeface="Arial Narrow" panose="020B0604020202020204" pitchFamily="34" charset="0"/>
              <a:cs typeface="Arial Narrow" panose="020B0604020202020204" pitchFamily="34" charset="0"/>
            </a:endParaRPr>
          </a:p>
          <a:p>
            <a:pPr algn="ctr">
              <a:defRPr/>
            </a:pPr>
            <a:endParaRPr lang="en-US" sz="1600" dirty="0">
              <a:solidFill>
                <a:schemeClr val="tx1"/>
              </a:solidFill>
              <a:latin typeface="Arial Narrow" panose="020B0604020202020204" pitchFamily="34" charset="0"/>
              <a:cs typeface="Arial Narrow" panose="020B0604020202020204" pitchFamily="34" charset="0"/>
            </a:endParaRPr>
          </a:p>
          <a:p>
            <a:pPr algn="ctr">
              <a:defRPr/>
            </a:pPr>
            <a:r>
              <a:rPr lang="en-US" sz="1600" b="1" dirty="0">
                <a:solidFill>
                  <a:schemeClr val="tx1"/>
                </a:solidFill>
                <a:latin typeface="Arial Narrow" panose="020B0604020202020204" pitchFamily="34" charset="0"/>
                <a:cs typeface="Arial Narrow" panose="020B0604020202020204" pitchFamily="34" charset="0"/>
              </a:rPr>
              <a:t>3D | REALIDADE VIRTUAL</a:t>
            </a:r>
          </a:p>
        </p:txBody>
      </p:sp>
      <p:pic>
        <p:nvPicPr>
          <p:cNvPr id="36" name="Picture 35" descr="Shape, circle&#10;&#10;Description automatically generated">
            <a:extLst>
              <a:ext uri="{FF2B5EF4-FFF2-40B4-BE49-F238E27FC236}">
                <a16:creationId xmlns:a16="http://schemas.microsoft.com/office/drawing/2014/main" id="{75BDACEB-458A-E34D-9586-4D87B6998409}"/>
              </a:ext>
            </a:extLst>
          </p:cNvPr>
          <p:cNvPicPr>
            <a:picLocks noChangeAspect="1"/>
          </p:cNvPicPr>
          <p:nvPr/>
        </p:nvPicPr>
        <p:blipFill rotWithShape="1">
          <a:blip r:embed="rId5">
            <a:extLst>
              <a:ext uri="{28A0092B-C50C-407E-A947-70E740481C1C}">
                <a14:useLocalDpi xmlns:a14="http://schemas.microsoft.com/office/drawing/2010/main" val="0"/>
              </a:ext>
            </a:extLst>
          </a:blip>
          <a:srcRect l="703" t="76877" r="22837" b="-886"/>
          <a:stretch/>
        </p:blipFill>
        <p:spPr>
          <a:xfrm>
            <a:off x="3354571" y="2206329"/>
            <a:ext cx="1772709" cy="553753"/>
          </a:xfrm>
          <a:prstGeom prst="rect">
            <a:avLst/>
          </a:prstGeom>
        </p:spPr>
      </p:pic>
      <p:sp>
        <p:nvSpPr>
          <p:cNvPr id="37" name="Rectangle 36">
            <a:extLst>
              <a:ext uri="{FF2B5EF4-FFF2-40B4-BE49-F238E27FC236}">
                <a16:creationId xmlns:a16="http://schemas.microsoft.com/office/drawing/2014/main" id="{79BBDFAA-A9A3-8C42-B32D-782865ADFE8F}"/>
              </a:ext>
            </a:extLst>
          </p:cNvPr>
          <p:cNvSpPr/>
          <p:nvPr/>
        </p:nvSpPr>
        <p:spPr>
          <a:xfrm>
            <a:off x="5192885" y="2207641"/>
            <a:ext cx="1643089" cy="1337259"/>
          </a:xfrm>
          <a:prstGeom prst="rect">
            <a:avLst/>
          </a:prstGeom>
          <a:solidFill>
            <a:srgbClr val="01A5E0">
              <a:alpha val="10767"/>
            </a:srgbClr>
          </a:solidFill>
          <a:ln w="1270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143996" tIns="45719" rIns="143996" bIns="45719" anchor="t" anchorCtr="0"/>
          <a:lstStyle/>
          <a:p>
            <a:pPr algn="ctr">
              <a:defRPr/>
            </a:pPr>
            <a:endParaRPr lang="en-US" sz="1600" dirty="0">
              <a:solidFill>
                <a:schemeClr val="tx1"/>
              </a:solidFill>
              <a:latin typeface="Arial Narrow" panose="020B0604020202020204" pitchFamily="34" charset="0"/>
              <a:cs typeface="Arial Narrow" panose="020B0604020202020204" pitchFamily="34" charset="0"/>
            </a:endParaRPr>
          </a:p>
          <a:p>
            <a:pPr algn="ctr">
              <a:defRPr/>
            </a:pPr>
            <a:endParaRPr lang="en-US" sz="1600" dirty="0">
              <a:solidFill>
                <a:schemeClr val="tx1"/>
              </a:solidFill>
              <a:latin typeface="Arial Narrow" panose="020B0604020202020204" pitchFamily="34" charset="0"/>
              <a:cs typeface="Arial Narrow" panose="020B0604020202020204" pitchFamily="34" charset="0"/>
            </a:endParaRPr>
          </a:p>
          <a:p>
            <a:pPr algn="ctr">
              <a:defRPr/>
            </a:pPr>
            <a:endParaRPr lang="en-US" sz="1600" dirty="0">
              <a:solidFill>
                <a:schemeClr val="tx1"/>
              </a:solidFill>
              <a:latin typeface="Arial Narrow" panose="020B0604020202020204" pitchFamily="34" charset="0"/>
              <a:cs typeface="Arial Narrow" panose="020B0604020202020204" pitchFamily="34" charset="0"/>
            </a:endParaRPr>
          </a:p>
          <a:p>
            <a:pPr algn="ctr">
              <a:defRPr/>
            </a:pPr>
            <a:r>
              <a:rPr lang="en-US" sz="1600" b="1" dirty="0">
                <a:solidFill>
                  <a:schemeClr val="tx1"/>
                </a:solidFill>
                <a:latin typeface="Arial Narrow" panose="020B0604020202020204" pitchFamily="34" charset="0"/>
                <a:cs typeface="Arial Narrow" panose="020B0604020202020204" pitchFamily="34" charset="0"/>
              </a:rPr>
              <a:t>E-COMMERCE</a:t>
            </a:r>
          </a:p>
          <a:p>
            <a:pPr algn="ctr">
              <a:defRPr/>
            </a:pPr>
            <a:r>
              <a:rPr lang="en-US" sz="1600" b="1" dirty="0">
                <a:solidFill>
                  <a:schemeClr val="tx1"/>
                </a:solidFill>
                <a:latin typeface="Arial Narrow" panose="020B0604020202020204" pitchFamily="34" charset="0"/>
                <a:cs typeface="Arial Narrow" panose="020B0604020202020204" pitchFamily="34" charset="0"/>
              </a:rPr>
              <a:t>&amp; RETALHO</a:t>
            </a:r>
          </a:p>
        </p:txBody>
      </p:sp>
      <p:pic>
        <p:nvPicPr>
          <p:cNvPr id="38" name="Picture 37" descr="Shape, circle&#10;&#10;Description automatically generated">
            <a:extLst>
              <a:ext uri="{FF2B5EF4-FFF2-40B4-BE49-F238E27FC236}">
                <a16:creationId xmlns:a16="http://schemas.microsoft.com/office/drawing/2014/main" id="{34D3A2C7-4630-FF42-BF33-946CA8584523}"/>
              </a:ext>
            </a:extLst>
          </p:cNvPr>
          <p:cNvPicPr>
            <a:picLocks noChangeAspect="1"/>
          </p:cNvPicPr>
          <p:nvPr/>
        </p:nvPicPr>
        <p:blipFill rotWithShape="1">
          <a:blip r:embed="rId5">
            <a:extLst>
              <a:ext uri="{28A0092B-C50C-407E-A947-70E740481C1C}">
                <a14:useLocalDpi xmlns:a14="http://schemas.microsoft.com/office/drawing/2010/main" val="0"/>
              </a:ext>
            </a:extLst>
          </a:blip>
          <a:srcRect l="703" t="76877" r="22837" b="-886"/>
          <a:stretch/>
        </p:blipFill>
        <p:spPr>
          <a:xfrm>
            <a:off x="5077638" y="2206329"/>
            <a:ext cx="1772709" cy="553753"/>
          </a:xfrm>
          <a:prstGeom prst="rect">
            <a:avLst/>
          </a:prstGeom>
        </p:spPr>
      </p:pic>
      <p:sp>
        <p:nvSpPr>
          <p:cNvPr id="39" name="Rectangle 38">
            <a:extLst>
              <a:ext uri="{FF2B5EF4-FFF2-40B4-BE49-F238E27FC236}">
                <a16:creationId xmlns:a16="http://schemas.microsoft.com/office/drawing/2014/main" id="{860A53F2-9537-894B-AD6C-6C5E4FFEF064}"/>
              </a:ext>
            </a:extLst>
          </p:cNvPr>
          <p:cNvSpPr/>
          <p:nvPr/>
        </p:nvSpPr>
        <p:spPr>
          <a:xfrm>
            <a:off x="6920344" y="2207641"/>
            <a:ext cx="1643089" cy="1337259"/>
          </a:xfrm>
          <a:prstGeom prst="rect">
            <a:avLst/>
          </a:prstGeom>
          <a:solidFill>
            <a:srgbClr val="01A5E0">
              <a:alpha val="10767"/>
            </a:srgbClr>
          </a:solidFill>
          <a:ln w="1270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143996" tIns="45719" rIns="143996" bIns="45719" anchor="t" anchorCtr="0"/>
          <a:lstStyle/>
          <a:p>
            <a:pPr algn="ctr">
              <a:defRPr/>
            </a:pPr>
            <a:endParaRPr lang="en-US" sz="1600" dirty="0">
              <a:solidFill>
                <a:schemeClr val="tx1"/>
              </a:solidFill>
              <a:latin typeface="Arial Narrow" panose="020B0604020202020204" pitchFamily="34" charset="0"/>
              <a:cs typeface="Arial Narrow" panose="020B0604020202020204" pitchFamily="34" charset="0"/>
            </a:endParaRPr>
          </a:p>
          <a:p>
            <a:pPr algn="ctr">
              <a:defRPr/>
            </a:pPr>
            <a:endParaRPr lang="en-US" sz="1600" dirty="0">
              <a:solidFill>
                <a:schemeClr val="tx1"/>
              </a:solidFill>
              <a:latin typeface="Arial Narrow" panose="020B0604020202020204" pitchFamily="34" charset="0"/>
              <a:cs typeface="Arial Narrow" panose="020B0604020202020204" pitchFamily="34" charset="0"/>
            </a:endParaRPr>
          </a:p>
          <a:p>
            <a:pPr algn="ctr">
              <a:defRPr/>
            </a:pPr>
            <a:endParaRPr lang="en-US" sz="1600" dirty="0">
              <a:solidFill>
                <a:schemeClr val="tx1"/>
              </a:solidFill>
              <a:latin typeface="Arial Narrow" panose="020B0604020202020204" pitchFamily="34" charset="0"/>
              <a:cs typeface="Arial Narrow" panose="020B0604020202020204" pitchFamily="34" charset="0"/>
            </a:endParaRPr>
          </a:p>
          <a:p>
            <a:pPr algn="ctr">
              <a:defRPr/>
            </a:pPr>
            <a:r>
              <a:rPr lang="en-US" sz="1600" b="1" dirty="0">
                <a:solidFill>
                  <a:schemeClr val="tx1"/>
                </a:solidFill>
                <a:latin typeface="Arial Narrow" panose="020B0604020202020204" pitchFamily="34" charset="0"/>
                <a:cs typeface="Arial Narrow" panose="020B0604020202020204" pitchFamily="34" charset="0"/>
              </a:rPr>
              <a:t>IOT</a:t>
            </a:r>
          </a:p>
        </p:txBody>
      </p:sp>
      <p:pic>
        <p:nvPicPr>
          <p:cNvPr id="40" name="Picture 39" descr="Shape, circle&#10;&#10;Description automatically generated">
            <a:extLst>
              <a:ext uri="{FF2B5EF4-FFF2-40B4-BE49-F238E27FC236}">
                <a16:creationId xmlns:a16="http://schemas.microsoft.com/office/drawing/2014/main" id="{9C43CBEC-1A21-EE47-A645-6DAAB302847A}"/>
              </a:ext>
            </a:extLst>
          </p:cNvPr>
          <p:cNvPicPr>
            <a:picLocks noChangeAspect="1"/>
          </p:cNvPicPr>
          <p:nvPr/>
        </p:nvPicPr>
        <p:blipFill rotWithShape="1">
          <a:blip r:embed="rId5">
            <a:extLst>
              <a:ext uri="{28A0092B-C50C-407E-A947-70E740481C1C}">
                <a14:useLocalDpi xmlns:a14="http://schemas.microsoft.com/office/drawing/2010/main" val="0"/>
              </a:ext>
            </a:extLst>
          </a:blip>
          <a:srcRect l="703" t="76877" r="22837" b="-886"/>
          <a:stretch/>
        </p:blipFill>
        <p:spPr>
          <a:xfrm>
            <a:off x="6805097" y="2206329"/>
            <a:ext cx="1772709" cy="553753"/>
          </a:xfrm>
          <a:prstGeom prst="rect">
            <a:avLst/>
          </a:prstGeom>
        </p:spPr>
      </p:pic>
      <p:sp>
        <p:nvSpPr>
          <p:cNvPr id="41" name="Rectangle 40">
            <a:extLst>
              <a:ext uri="{FF2B5EF4-FFF2-40B4-BE49-F238E27FC236}">
                <a16:creationId xmlns:a16="http://schemas.microsoft.com/office/drawing/2014/main" id="{0AF0BCAD-3B69-B045-A6B8-A056DC0EF7BD}"/>
              </a:ext>
            </a:extLst>
          </p:cNvPr>
          <p:cNvSpPr/>
          <p:nvPr/>
        </p:nvSpPr>
        <p:spPr>
          <a:xfrm>
            <a:off x="8633430" y="2210254"/>
            <a:ext cx="1643089" cy="1337259"/>
          </a:xfrm>
          <a:prstGeom prst="rect">
            <a:avLst/>
          </a:prstGeom>
          <a:solidFill>
            <a:srgbClr val="01A5E0">
              <a:alpha val="10767"/>
            </a:srgbClr>
          </a:solidFill>
          <a:ln w="1270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143996" tIns="45719" rIns="143996" bIns="45719" anchor="t" anchorCtr="0"/>
          <a:lstStyle/>
          <a:p>
            <a:pPr algn="ctr">
              <a:defRPr/>
            </a:pPr>
            <a:endParaRPr lang="en-US" sz="1600" dirty="0">
              <a:solidFill>
                <a:schemeClr val="tx1"/>
              </a:solidFill>
              <a:latin typeface="Arial Narrow" panose="020B0604020202020204" pitchFamily="34" charset="0"/>
              <a:cs typeface="Arial Narrow" panose="020B0604020202020204" pitchFamily="34" charset="0"/>
            </a:endParaRPr>
          </a:p>
          <a:p>
            <a:pPr algn="ctr">
              <a:defRPr/>
            </a:pPr>
            <a:endParaRPr lang="en-US" sz="1600" dirty="0">
              <a:solidFill>
                <a:schemeClr val="tx1"/>
              </a:solidFill>
              <a:latin typeface="Arial Narrow" panose="020B0604020202020204" pitchFamily="34" charset="0"/>
              <a:cs typeface="Arial Narrow" panose="020B0604020202020204" pitchFamily="34" charset="0"/>
            </a:endParaRPr>
          </a:p>
          <a:p>
            <a:pPr algn="ctr">
              <a:defRPr/>
            </a:pPr>
            <a:endParaRPr lang="en-US" sz="1600" dirty="0">
              <a:solidFill>
                <a:schemeClr val="tx1"/>
              </a:solidFill>
              <a:latin typeface="Arial Narrow" panose="020B0604020202020204" pitchFamily="34" charset="0"/>
              <a:cs typeface="Arial Narrow" panose="020B0604020202020204" pitchFamily="34" charset="0"/>
            </a:endParaRPr>
          </a:p>
          <a:p>
            <a:pPr algn="ctr">
              <a:defRPr/>
            </a:pPr>
            <a:r>
              <a:rPr lang="en-US" sz="1600" b="1" dirty="0">
                <a:solidFill>
                  <a:schemeClr val="tx1"/>
                </a:solidFill>
                <a:latin typeface="Arial Narrow" panose="020B0604020202020204" pitchFamily="34" charset="0"/>
                <a:cs typeface="Arial Narrow" panose="020B0604020202020204" pitchFamily="34" charset="0"/>
              </a:rPr>
              <a:t>MOBILIDADE &amp; </a:t>
            </a:r>
            <a:r>
              <a:rPr lang="en-US" sz="1500" b="1" dirty="0">
                <a:solidFill>
                  <a:schemeClr val="tx1"/>
                </a:solidFill>
                <a:latin typeface="Arial Narrow" panose="020B0604020202020204" pitchFamily="34" charset="0"/>
                <a:cs typeface="Arial Narrow" panose="020B0604020202020204" pitchFamily="34" charset="0"/>
              </a:rPr>
              <a:t>CONECTIVIDADE</a:t>
            </a:r>
          </a:p>
        </p:txBody>
      </p:sp>
      <p:pic>
        <p:nvPicPr>
          <p:cNvPr id="42" name="Picture 41" descr="Shape, circle&#10;&#10;Description automatically generated">
            <a:extLst>
              <a:ext uri="{FF2B5EF4-FFF2-40B4-BE49-F238E27FC236}">
                <a16:creationId xmlns:a16="http://schemas.microsoft.com/office/drawing/2014/main" id="{8A54BB74-0E92-104A-8773-B4A00035B9BF}"/>
              </a:ext>
            </a:extLst>
          </p:cNvPr>
          <p:cNvPicPr>
            <a:picLocks noChangeAspect="1"/>
          </p:cNvPicPr>
          <p:nvPr/>
        </p:nvPicPr>
        <p:blipFill rotWithShape="1">
          <a:blip r:embed="rId5">
            <a:extLst>
              <a:ext uri="{28A0092B-C50C-407E-A947-70E740481C1C}">
                <a14:useLocalDpi xmlns:a14="http://schemas.microsoft.com/office/drawing/2010/main" val="0"/>
              </a:ext>
            </a:extLst>
          </a:blip>
          <a:srcRect l="703" t="76877" r="22837" b="-886"/>
          <a:stretch/>
        </p:blipFill>
        <p:spPr>
          <a:xfrm>
            <a:off x="8518183" y="2208942"/>
            <a:ext cx="1772709" cy="553753"/>
          </a:xfrm>
          <a:prstGeom prst="rect">
            <a:avLst/>
          </a:prstGeom>
        </p:spPr>
      </p:pic>
      <p:sp>
        <p:nvSpPr>
          <p:cNvPr id="43" name="Rectangle 42">
            <a:extLst>
              <a:ext uri="{FF2B5EF4-FFF2-40B4-BE49-F238E27FC236}">
                <a16:creationId xmlns:a16="http://schemas.microsoft.com/office/drawing/2014/main" id="{1416D76C-1D29-824C-A137-1CD2D7422F06}"/>
              </a:ext>
            </a:extLst>
          </p:cNvPr>
          <p:cNvSpPr/>
          <p:nvPr/>
        </p:nvSpPr>
        <p:spPr>
          <a:xfrm>
            <a:off x="10346516" y="2207641"/>
            <a:ext cx="1643089" cy="1337259"/>
          </a:xfrm>
          <a:prstGeom prst="rect">
            <a:avLst/>
          </a:prstGeom>
          <a:solidFill>
            <a:srgbClr val="01A5E0">
              <a:alpha val="10767"/>
            </a:srgbClr>
          </a:solidFill>
          <a:ln w="1270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143996" tIns="45719" rIns="143996" bIns="45719" anchor="t" anchorCtr="0"/>
          <a:lstStyle/>
          <a:p>
            <a:pPr algn="ctr">
              <a:defRPr/>
            </a:pPr>
            <a:endParaRPr lang="en-US" sz="1600" dirty="0">
              <a:solidFill>
                <a:schemeClr val="tx1"/>
              </a:solidFill>
              <a:latin typeface="Arial Narrow" panose="020B0604020202020204" pitchFamily="34" charset="0"/>
              <a:cs typeface="Arial Narrow" panose="020B0604020202020204" pitchFamily="34" charset="0"/>
            </a:endParaRPr>
          </a:p>
          <a:p>
            <a:pPr algn="ctr">
              <a:defRPr/>
            </a:pPr>
            <a:endParaRPr lang="en-US" sz="1600" dirty="0">
              <a:solidFill>
                <a:schemeClr val="tx1"/>
              </a:solidFill>
              <a:latin typeface="Arial Narrow" panose="020B0604020202020204" pitchFamily="34" charset="0"/>
              <a:cs typeface="Arial Narrow" panose="020B0604020202020204" pitchFamily="34" charset="0"/>
            </a:endParaRPr>
          </a:p>
          <a:p>
            <a:pPr algn="ctr">
              <a:defRPr/>
            </a:pPr>
            <a:endParaRPr lang="en-US" sz="1600" dirty="0">
              <a:solidFill>
                <a:schemeClr val="tx1"/>
              </a:solidFill>
              <a:latin typeface="Arial Narrow" panose="020B0604020202020204" pitchFamily="34" charset="0"/>
              <a:cs typeface="Arial Narrow" panose="020B0604020202020204" pitchFamily="34" charset="0"/>
            </a:endParaRPr>
          </a:p>
          <a:p>
            <a:pPr algn="ctr">
              <a:defRPr/>
            </a:pPr>
            <a:r>
              <a:rPr lang="en-US" sz="1600" b="1" dirty="0">
                <a:solidFill>
                  <a:schemeClr val="tx1"/>
                </a:solidFill>
                <a:latin typeface="Arial Narrow" panose="020B0604020202020204" pitchFamily="34" charset="0"/>
                <a:cs typeface="Arial Narrow" panose="020B0604020202020204" pitchFamily="34" charset="0"/>
              </a:rPr>
              <a:t>FINTECH</a:t>
            </a:r>
          </a:p>
        </p:txBody>
      </p:sp>
      <p:pic>
        <p:nvPicPr>
          <p:cNvPr id="44" name="Picture 43" descr="Shape, circle&#10;&#10;Description automatically generated">
            <a:extLst>
              <a:ext uri="{FF2B5EF4-FFF2-40B4-BE49-F238E27FC236}">
                <a16:creationId xmlns:a16="http://schemas.microsoft.com/office/drawing/2014/main" id="{736BAC27-BCFA-D34C-A3FF-0104FEBF63A7}"/>
              </a:ext>
            </a:extLst>
          </p:cNvPr>
          <p:cNvPicPr>
            <a:picLocks noChangeAspect="1"/>
          </p:cNvPicPr>
          <p:nvPr/>
        </p:nvPicPr>
        <p:blipFill rotWithShape="1">
          <a:blip r:embed="rId5">
            <a:extLst>
              <a:ext uri="{28A0092B-C50C-407E-A947-70E740481C1C}">
                <a14:useLocalDpi xmlns:a14="http://schemas.microsoft.com/office/drawing/2010/main" val="0"/>
              </a:ext>
            </a:extLst>
          </a:blip>
          <a:srcRect l="703" t="76877" r="22837" b="-886"/>
          <a:stretch/>
        </p:blipFill>
        <p:spPr>
          <a:xfrm>
            <a:off x="10231269" y="2206329"/>
            <a:ext cx="1772709" cy="553753"/>
          </a:xfrm>
          <a:prstGeom prst="rect">
            <a:avLst/>
          </a:prstGeom>
        </p:spPr>
      </p:pic>
      <p:grpSp>
        <p:nvGrpSpPr>
          <p:cNvPr id="45" name="Group 156">
            <a:extLst>
              <a:ext uri="{FF2B5EF4-FFF2-40B4-BE49-F238E27FC236}">
                <a16:creationId xmlns:a16="http://schemas.microsoft.com/office/drawing/2014/main" id="{5E86807D-1E63-924C-A65B-3DE27E5B985C}"/>
              </a:ext>
            </a:extLst>
          </p:cNvPr>
          <p:cNvGrpSpPr>
            <a:grpSpLocks noChangeAspect="1"/>
          </p:cNvGrpSpPr>
          <p:nvPr/>
        </p:nvGrpSpPr>
        <p:grpSpPr bwMode="auto">
          <a:xfrm>
            <a:off x="2459777" y="2061223"/>
            <a:ext cx="540598" cy="577328"/>
            <a:chOff x="292" y="1595"/>
            <a:chExt cx="574" cy="613"/>
          </a:xfrm>
          <a:solidFill>
            <a:srgbClr val="01A5E0"/>
          </a:solidFill>
        </p:grpSpPr>
        <p:sp>
          <p:nvSpPr>
            <p:cNvPr id="46" name="Freeform 157">
              <a:extLst>
                <a:ext uri="{FF2B5EF4-FFF2-40B4-BE49-F238E27FC236}">
                  <a16:creationId xmlns:a16="http://schemas.microsoft.com/office/drawing/2014/main" id="{47F8C2E9-08C6-6245-9D52-9C3B9D29A64E}"/>
                </a:ext>
              </a:extLst>
            </p:cNvPr>
            <p:cNvSpPr>
              <a:spLocks noEditPoints="1"/>
            </p:cNvSpPr>
            <p:nvPr/>
          </p:nvSpPr>
          <p:spPr bwMode="auto">
            <a:xfrm>
              <a:off x="292" y="1595"/>
              <a:ext cx="325" cy="328"/>
            </a:xfrm>
            <a:custGeom>
              <a:avLst/>
              <a:gdLst>
                <a:gd name="T0" fmla="*/ 78 w 136"/>
                <a:gd name="T1" fmla="*/ 136 h 137"/>
                <a:gd name="T2" fmla="*/ 68 w 136"/>
                <a:gd name="T3" fmla="*/ 124 h 137"/>
                <a:gd name="T4" fmla="*/ 58 w 136"/>
                <a:gd name="T5" fmla="*/ 136 h 137"/>
                <a:gd name="T6" fmla="*/ 30 w 136"/>
                <a:gd name="T7" fmla="*/ 124 h 137"/>
                <a:gd name="T8" fmla="*/ 29 w 136"/>
                <a:gd name="T9" fmla="*/ 118 h 137"/>
                <a:gd name="T10" fmla="*/ 18 w 136"/>
                <a:gd name="T11" fmla="*/ 108 h 137"/>
                <a:gd name="T12" fmla="*/ 12 w 136"/>
                <a:gd name="T13" fmla="*/ 106 h 137"/>
                <a:gd name="T14" fmla="*/ 0 w 136"/>
                <a:gd name="T15" fmla="*/ 79 h 137"/>
                <a:gd name="T16" fmla="*/ 12 w 136"/>
                <a:gd name="T17" fmla="*/ 68 h 137"/>
                <a:gd name="T18" fmla="*/ 0 w 136"/>
                <a:gd name="T19" fmla="*/ 59 h 137"/>
                <a:gd name="T20" fmla="*/ 12 w 136"/>
                <a:gd name="T21" fmla="*/ 30 h 137"/>
                <a:gd name="T22" fmla="*/ 18 w 136"/>
                <a:gd name="T23" fmla="*/ 29 h 137"/>
                <a:gd name="T24" fmla="*/ 29 w 136"/>
                <a:gd name="T25" fmla="*/ 19 h 137"/>
                <a:gd name="T26" fmla="*/ 30 w 136"/>
                <a:gd name="T27" fmla="*/ 13 h 137"/>
                <a:gd name="T28" fmla="*/ 58 w 136"/>
                <a:gd name="T29" fmla="*/ 1 h 137"/>
                <a:gd name="T30" fmla="*/ 68 w 136"/>
                <a:gd name="T31" fmla="*/ 12 h 137"/>
                <a:gd name="T32" fmla="*/ 78 w 136"/>
                <a:gd name="T33" fmla="*/ 1 h 137"/>
                <a:gd name="T34" fmla="*/ 105 w 136"/>
                <a:gd name="T35" fmla="*/ 13 h 137"/>
                <a:gd name="T36" fmla="*/ 107 w 136"/>
                <a:gd name="T37" fmla="*/ 19 h 137"/>
                <a:gd name="T38" fmla="*/ 117 w 136"/>
                <a:gd name="T39" fmla="*/ 29 h 137"/>
                <a:gd name="T40" fmla="*/ 123 w 136"/>
                <a:gd name="T41" fmla="*/ 31 h 137"/>
                <a:gd name="T42" fmla="*/ 135 w 136"/>
                <a:gd name="T43" fmla="*/ 58 h 137"/>
                <a:gd name="T44" fmla="*/ 124 w 136"/>
                <a:gd name="T45" fmla="*/ 68 h 137"/>
                <a:gd name="T46" fmla="*/ 135 w 136"/>
                <a:gd name="T47" fmla="*/ 79 h 137"/>
                <a:gd name="T48" fmla="*/ 123 w 136"/>
                <a:gd name="T49" fmla="*/ 106 h 137"/>
                <a:gd name="T50" fmla="*/ 117 w 136"/>
                <a:gd name="T51" fmla="*/ 108 h 137"/>
                <a:gd name="T52" fmla="*/ 107 w 136"/>
                <a:gd name="T53" fmla="*/ 118 h 137"/>
                <a:gd name="T54" fmla="*/ 105 w 136"/>
                <a:gd name="T55" fmla="*/ 124 h 137"/>
                <a:gd name="T56" fmla="*/ 80 w 136"/>
                <a:gd name="T57" fmla="*/ 136 h 137"/>
                <a:gd name="T58" fmla="*/ 82 w 136"/>
                <a:gd name="T59" fmla="*/ 127 h 137"/>
                <a:gd name="T60" fmla="*/ 101 w 136"/>
                <a:gd name="T61" fmla="*/ 102 h 137"/>
                <a:gd name="T62" fmla="*/ 126 w 136"/>
                <a:gd name="T63" fmla="*/ 83 h 137"/>
                <a:gd name="T64" fmla="*/ 126 w 136"/>
                <a:gd name="T65" fmla="*/ 54 h 137"/>
                <a:gd name="T66" fmla="*/ 101 w 136"/>
                <a:gd name="T67" fmla="*/ 35 h 137"/>
                <a:gd name="T68" fmla="*/ 82 w 136"/>
                <a:gd name="T69" fmla="*/ 10 h 137"/>
                <a:gd name="T70" fmla="*/ 53 w 136"/>
                <a:gd name="T71" fmla="*/ 10 h 137"/>
                <a:gd name="T72" fmla="*/ 34 w 136"/>
                <a:gd name="T73" fmla="*/ 35 h 137"/>
                <a:gd name="T74" fmla="*/ 9 w 136"/>
                <a:gd name="T75" fmla="*/ 54 h 137"/>
                <a:gd name="T76" fmla="*/ 9 w 136"/>
                <a:gd name="T77" fmla="*/ 83 h 137"/>
                <a:gd name="T78" fmla="*/ 34 w 136"/>
                <a:gd name="T79" fmla="*/ 102 h 137"/>
                <a:gd name="T80" fmla="*/ 53 w 136"/>
                <a:gd name="T81" fmla="*/ 12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6" h="137">
                  <a:moveTo>
                    <a:pt x="80" y="136"/>
                  </a:moveTo>
                  <a:cubicBezTo>
                    <a:pt x="79" y="136"/>
                    <a:pt x="78" y="136"/>
                    <a:pt x="78" y="136"/>
                  </a:cubicBezTo>
                  <a:cubicBezTo>
                    <a:pt x="77" y="135"/>
                    <a:pt x="76" y="134"/>
                    <a:pt x="76" y="133"/>
                  </a:cubicBezTo>
                  <a:cubicBezTo>
                    <a:pt x="75" y="129"/>
                    <a:pt x="72" y="124"/>
                    <a:pt x="68" y="124"/>
                  </a:cubicBezTo>
                  <a:cubicBezTo>
                    <a:pt x="63" y="124"/>
                    <a:pt x="60" y="129"/>
                    <a:pt x="60" y="133"/>
                  </a:cubicBezTo>
                  <a:cubicBezTo>
                    <a:pt x="60" y="134"/>
                    <a:pt x="59" y="135"/>
                    <a:pt x="58" y="136"/>
                  </a:cubicBezTo>
                  <a:cubicBezTo>
                    <a:pt x="56" y="137"/>
                    <a:pt x="55" y="137"/>
                    <a:pt x="54" y="136"/>
                  </a:cubicBezTo>
                  <a:cubicBezTo>
                    <a:pt x="30" y="124"/>
                    <a:pt x="30" y="124"/>
                    <a:pt x="30" y="124"/>
                  </a:cubicBezTo>
                  <a:cubicBezTo>
                    <a:pt x="29" y="124"/>
                    <a:pt x="28" y="123"/>
                    <a:pt x="28" y="121"/>
                  </a:cubicBezTo>
                  <a:cubicBezTo>
                    <a:pt x="28" y="120"/>
                    <a:pt x="28" y="119"/>
                    <a:pt x="29" y="118"/>
                  </a:cubicBezTo>
                  <a:cubicBezTo>
                    <a:pt x="30" y="117"/>
                    <a:pt x="33" y="112"/>
                    <a:pt x="29" y="107"/>
                  </a:cubicBezTo>
                  <a:cubicBezTo>
                    <a:pt x="26" y="104"/>
                    <a:pt x="22" y="105"/>
                    <a:pt x="18" y="108"/>
                  </a:cubicBezTo>
                  <a:cubicBezTo>
                    <a:pt x="17" y="108"/>
                    <a:pt x="16" y="109"/>
                    <a:pt x="15" y="108"/>
                  </a:cubicBezTo>
                  <a:cubicBezTo>
                    <a:pt x="14" y="108"/>
                    <a:pt x="13" y="107"/>
                    <a:pt x="12" y="106"/>
                  </a:cubicBezTo>
                  <a:cubicBezTo>
                    <a:pt x="0" y="82"/>
                    <a:pt x="0" y="82"/>
                    <a:pt x="0" y="82"/>
                  </a:cubicBezTo>
                  <a:cubicBezTo>
                    <a:pt x="0" y="81"/>
                    <a:pt x="0" y="80"/>
                    <a:pt x="0" y="79"/>
                  </a:cubicBezTo>
                  <a:cubicBezTo>
                    <a:pt x="1" y="77"/>
                    <a:pt x="2" y="77"/>
                    <a:pt x="3" y="77"/>
                  </a:cubicBezTo>
                  <a:cubicBezTo>
                    <a:pt x="7" y="76"/>
                    <a:pt x="12" y="73"/>
                    <a:pt x="12" y="68"/>
                  </a:cubicBezTo>
                  <a:cubicBezTo>
                    <a:pt x="12" y="64"/>
                    <a:pt x="7" y="61"/>
                    <a:pt x="3" y="60"/>
                  </a:cubicBezTo>
                  <a:cubicBezTo>
                    <a:pt x="2" y="60"/>
                    <a:pt x="1" y="60"/>
                    <a:pt x="0" y="59"/>
                  </a:cubicBezTo>
                  <a:cubicBezTo>
                    <a:pt x="0" y="58"/>
                    <a:pt x="0" y="57"/>
                    <a:pt x="0" y="56"/>
                  </a:cubicBezTo>
                  <a:cubicBezTo>
                    <a:pt x="2" y="46"/>
                    <a:pt x="8" y="36"/>
                    <a:pt x="12" y="30"/>
                  </a:cubicBezTo>
                  <a:cubicBezTo>
                    <a:pt x="13" y="29"/>
                    <a:pt x="14" y="29"/>
                    <a:pt x="15" y="29"/>
                  </a:cubicBezTo>
                  <a:cubicBezTo>
                    <a:pt x="16" y="28"/>
                    <a:pt x="17" y="29"/>
                    <a:pt x="18" y="29"/>
                  </a:cubicBezTo>
                  <a:cubicBezTo>
                    <a:pt x="22" y="32"/>
                    <a:pt x="26" y="33"/>
                    <a:pt x="29" y="30"/>
                  </a:cubicBezTo>
                  <a:cubicBezTo>
                    <a:pt x="33" y="25"/>
                    <a:pt x="30" y="20"/>
                    <a:pt x="29" y="19"/>
                  </a:cubicBezTo>
                  <a:cubicBezTo>
                    <a:pt x="28" y="18"/>
                    <a:pt x="28" y="17"/>
                    <a:pt x="28" y="16"/>
                  </a:cubicBezTo>
                  <a:cubicBezTo>
                    <a:pt x="28" y="14"/>
                    <a:pt x="29" y="13"/>
                    <a:pt x="30" y="13"/>
                  </a:cubicBezTo>
                  <a:cubicBezTo>
                    <a:pt x="54" y="1"/>
                    <a:pt x="54" y="1"/>
                    <a:pt x="54" y="1"/>
                  </a:cubicBezTo>
                  <a:cubicBezTo>
                    <a:pt x="55" y="0"/>
                    <a:pt x="56" y="0"/>
                    <a:pt x="58" y="1"/>
                  </a:cubicBezTo>
                  <a:cubicBezTo>
                    <a:pt x="59" y="2"/>
                    <a:pt x="60" y="3"/>
                    <a:pt x="60" y="4"/>
                  </a:cubicBezTo>
                  <a:cubicBezTo>
                    <a:pt x="60" y="8"/>
                    <a:pt x="63" y="12"/>
                    <a:pt x="68" y="12"/>
                  </a:cubicBezTo>
                  <a:cubicBezTo>
                    <a:pt x="72" y="12"/>
                    <a:pt x="75" y="8"/>
                    <a:pt x="76" y="4"/>
                  </a:cubicBezTo>
                  <a:cubicBezTo>
                    <a:pt x="76" y="3"/>
                    <a:pt x="77" y="2"/>
                    <a:pt x="78" y="1"/>
                  </a:cubicBezTo>
                  <a:cubicBezTo>
                    <a:pt x="79" y="0"/>
                    <a:pt x="80" y="0"/>
                    <a:pt x="81" y="1"/>
                  </a:cubicBezTo>
                  <a:cubicBezTo>
                    <a:pt x="105" y="13"/>
                    <a:pt x="105" y="13"/>
                    <a:pt x="105" y="13"/>
                  </a:cubicBezTo>
                  <a:cubicBezTo>
                    <a:pt x="107" y="13"/>
                    <a:pt x="107" y="14"/>
                    <a:pt x="108" y="16"/>
                  </a:cubicBezTo>
                  <a:cubicBezTo>
                    <a:pt x="108" y="17"/>
                    <a:pt x="108" y="18"/>
                    <a:pt x="107" y="19"/>
                  </a:cubicBezTo>
                  <a:cubicBezTo>
                    <a:pt x="106" y="20"/>
                    <a:pt x="102" y="25"/>
                    <a:pt x="107" y="30"/>
                  </a:cubicBezTo>
                  <a:cubicBezTo>
                    <a:pt x="109" y="33"/>
                    <a:pt x="114" y="32"/>
                    <a:pt x="117" y="29"/>
                  </a:cubicBezTo>
                  <a:cubicBezTo>
                    <a:pt x="118" y="29"/>
                    <a:pt x="119" y="28"/>
                    <a:pt x="121" y="29"/>
                  </a:cubicBezTo>
                  <a:cubicBezTo>
                    <a:pt x="122" y="29"/>
                    <a:pt x="123" y="30"/>
                    <a:pt x="123" y="31"/>
                  </a:cubicBezTo>
                  <a:cubicBezTo>
                    <a:pt x="135" y="55"/>
                    <a:pt x="135" y="55"/>
                    <a:pt x="135" y="55"/>
                  </a:cubicBezTo>
                  <a:cubicBezTo>
                    <a:pt x="136" y="56"/>
                    <a:pt x="136" y="57"/>
                    <a:pt x="135" y="58"/>
                  </a:cubicBezTo>
                  <a:cubicBezTo>
                    <a:pt x="135" y="60"/>
                    <a:pt x="133" y="60"/>
                    <a:pt x="132" y="60"/>
                  </a:cubicBezTo>
                  <a:cubicBezTo>
                    <a:pt x="128" y="61"/>
                    <a:pt x="124" y="64"/>
                    <a:pt x="124" y="68"/>
                  </a:cubicBezTo>
                  <a:cubicBezTo>
                    <a:pt x="124" y="73"/>
                    <a:pt x="128" y="76"/>
                    <a:pt x="132" y="77"/>
                  </a:cubicBezTo>
                  <a:cubicBezTo>
                    <a:pt x="133" y="77"/>
                    <a:pt x="135" y="77"/>
                    <a:pt x="135" y="79"/>
                  </a:cubicBezTo>
                  <a:cubicBezTo>
                    <a:pt x="136" y="80"/>
                    <a:pt x="136" y="81"/>
                    <a:pt x="135" y="82"/>
                  </a:cubicBezTo>
                  <a:cubicBezTo>
                    <a:pt x="123" y="106"/>
                    <a:pt x="123" y="106"/>
                    <a:pt x="123" y="106"/>
                  </a:cubicBezTo>
                  <a:cubicBezTo>
                    <a:pt x="123" y="107"/>
                    <a:pt x="122" y="108"/>
                    <a:pt x="121" y="108"/>
                  </a:cubicBezTo>
                  <a:cubicBezTo>
                    <a:pt x="119" y="109"/>
                    <a:pt x="118" y="108"/>
                    <a:pt x="117" y="108"/>
                  </a:cubicBezTo>
                  <a:cubicBezTo>
                    <a:pt x="114" y="105"/>
                    <a:pt x="109" y="104"/>
                    <a:pt x="107" y="107"/>
                  </a:cubicBezTo>
                  <a:cubicBezTo>
                    <a:pt x="102" y="112"/>
                    <a:pt x="106" y="117"/>
                    <a:pt x="107" y="118"/>
                  </a:cubicBezTo>
                  <a:cubicBezTo>
                    <a:pt x="108" y="119"/>
                    <a:pt x="108" y="120"/>
                    <a:pt x="108" y="121"/>
                  </a:cubicBezTo>
                  <a:cubicBezTo>
                    <a:pt x="107" y="123"/>
                    <a:pt x="107" y="124"/>
                    <a:pt x="105" y="124"/>
                  </a:cubicBezTo>
                  <a:cubicBezTo>
                    <a:pt x="81" y="136"/>
                    <a:pt x="81" y="136"/>
                    <a:pt x="81" y="136"/>
                  </a:cubicBezTo>
                  <a:cubicBezTo>
                    <a:pt x="81" y="136"/>
                    <a:pt x="80" y="136"/>
                    <a:pt x="80" y="136"/>
                  </a:cubicBezTo>
                  <a:close/>
                  <a:moveTo>
                    <a:pt x="68" y="116"/>
                  </a:moveTo>
                  <a:cubicBezTo>
                    <a:pt x="74" y="116"/>
                    <a:pt x="80" y="121"/>
                    <a:pt x="82" y="127"/>
                  </a:cubicBezTo>
                  <a:cubicBezTo>
                    <a:pt x="98" y="119"/>
                    <a:pt x="98" y="119"/>
                    <a:pt x="98" y="119"/>
                  </a:cubicBezTo>
                  <a:cubicBezTo>
                    <a:pt x="95" y="113"/>
                    <a:pt x="96" y="106"/>
                    <a:pt x="101" y="102"/>
                  </a:cubicBezTo>
                  <a:cubicBezTo>
                    <a:pt x="106" y="97"/>
                    <a:pt x="112" y="96"/>
                    <a:pt x="118" y="99"/>
                  </a:cubicBezTo>
                  <a:cubicBezTo>
                    <a:pt x="126" y="83"/>
                    <a:pt x="126" y="83"/>
                    <a:pt x="126" y="83"/>
                  </a:cubicBezTo>
                  <a:cubicBezTo>
                    <a:pt x="120" y="81"/>
                    <a:pt x="116" y="75"/>
                    <a:pt x="116" y="68"/>
                  </a:cubicBezTo>
                  <a:cubicBezTo>
                    <a:pt x="116" y="62"/>
                    <a:pt x="120" y="56"/>
                    <a:pt x="126" y="54"/>
                  </a:cubicBezTo>
                  <a:cubicBezTo>
                    <a:pt x="118" y="38"/>
                    <a:pt x="118" y="38"/>
                    <a:pt x="118" y="38"/>
                  </a:cubicBezTo>
                  <a:cubicBezTo>
                    <a:pt x="112" y="41"/>
                    <a:pt x="106" y="40"/>
                    <a:pt x="101" y="35"/>
                  </a:cubicBezTo>
                  <a:cubicBezTo>
                    <a:pt x="96" y="31"/>
                    <a:pt x="95" y="24"/>
                    <a:pt x="98" y="18"/>
                  </a:cubicBezTo>
                  <a:cubicBezTo>
                    <a:pt x="82" y="10"/>
                    <a:pt x="82" y="10"/>
                    <a:pt x="82" y="10"/>
                  </a:cubicBezTo>
                  <a:cubicBezTo>
                    <a:pt x="80" y="16"/>
                    <a:pt x="74" y="20"/>
                    <a:pt x="68" y="20"/>
                  </a:cubicBezTo>
                  <a:cubicBezTo>
                    <a:pt x="61" y="20"/>
                    <a:pt x="56" y="16"/>
                    <a:pt x="53" y="10"/>
                  </a:cubicBezTo>
                  <a:cubicBezTo>
                    <a:pt x="37" y="18"/>
                    <a:pt x="37" y="18"/>
                    <a:pt x="37" y="18"/>
                  </a:cubicBezTo>
                  <a:cubicBezTo>
                    <a:pt x="40" y="24"/>
                    <a:pt x="39" y="31"/>
                    <a:pt x="34" y="35"/>
                  </a:cubicBezTo>
                  <a:cubicBezTo>
                    <a:pt x="30" y="40"/>
                    <a:pt x="23" y="41"/>
                    <a:pt x="17" y="38"/>
                  </a:cubicBezTo>
                  <a:cubicBezTo>
                    <a:pt x="14" y="42"/>
                    <a:pt x="11" y="48"/>
                    <a:pt x="9" y="54"/>
                  </a:cubicBezTo>
                  <a:cubicBezTo>
                    <a:pt x="15" y="56"/>
                    <a:pt x="20" y="62"/>
                    <a:pt x="20" y="68"/>
                  </a:cubicBezTo>
                  <a:cubicBezTo>
                    <a:pt x="20" y="75"/>
                    <a:pt x="16" y="81"/>
                    <a:pt x="9" y="83"/>
                  </a:cubicBezTo>
                  <a:cubicBezTo>
                    <a:pt x="17" y="99"/>
                    <a:pt x="17" y="99"/>
                    <a:pt x="17" y="99"/>
                  </a:cubicBezTo>
                  <a:cubicBezTo>
                    <a:pt x="23" y="96"/>
                    <a:pt x="30" y="97"/>
                    <a:pt x="34" y="102"/>
                  </a:cubicBezTo>
                  <a:cubicBezTo>
                    <a:pt x="39" y="106"/>
                    <a:pt x="40" y="113"/>
                    <a:pt x="37" y="119"/>
                  </a:cubicBezTo>
                  <a:cubicBezTo>
                    <a:pt x="53" y="127"/>
                    <a:pt x="53" y="127"/>
                    <a:pt x="53" y="127"/>
                  </a:cubicBezTo>
                  <a:cubicBezTo>
                    <a:pt x="56" y="121"/>
                    <a:pt x="61" y="116"/>
                    <a:pt x="68" y="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pt-PT"/>
            </a:p>
          </p:txBody>
        </p:sp>
        <p:sp>
          <p:nvSpPr>
            <p:cNvPr id="47" name="Freeform 158">
              <a:extLst>
                <a:ext uri="{FF2B5EF4-FFF2-40B4-BE49-F238E27FC236}">
                  <a16:creationId xmlns:a16="http://schemas.microsoft.com/office/drawing/2014/main" id="{9723E677-757B-3D41-9516-8D19D1E5C02E}"/>
                </a:ext>
              </a:extLst>
            </p:cNvPr>
            <p:cNvSpPr>
              <a:spLocks noEditPoints="1"/>
            </p:cNvSpPr>
            <p:nvPr/>
          </p:nvSpPr>
          <p:spPr bwMode="auto">
            <a:xfrm>
              <a:off x="378" y="1681"/>
              <a:ext cx="153" cy="153"/>
            </a:xfrm>
            <a:custGeom>
              <a:avLst/>
              <a:gdLst>
                <a:gd name="T0" fmla="*/ 32 w 64"/>
                <a:gd name="T1" fmla="*/ 64 h 64"/>
                <a:gd name="T2" fmla="*/ 0 w 64"/>
                <a:gd name="T3" fmla="*/ 32 h 64"/>
                <a:gd name="T4" fmla="*/ 32 w 64"/>
                <a:gd name="T5" fmla="*/ 0 h 64"/>
                <a:gd name="T6" fmla="*/ 64 w 64"/>
                <a:gd name="T7" fmla="*/ 32 h 64"/>
                <a:gd name="T8" fmla="*/ 32 w 64"/>
                <a:gd name="T9" fmla="*/ 64 h 64"/>
                <a:gd name="T10" fmla="*/ 32 w 64"/>
                <a:gd name="T11" fmla="*/ 8 h 64"/>
                <a:gd name="T12" fmla="*/ 8 w 64"/>
                <a:gd name="T13" fmla="*/ 32 h 64"/>
                <a:gd name="T14" fmla="*/ 32 w 64"/>
                <a:gd name="T15" fmla="*/ 56 h 64"/>
                <a:gd name="T16" fmla="*/ 56 w 64"/>
                <a:gd name="T17" fmla="*/ 32 h 64"/>
                <a:gd name="T18" fmla="*/ 32 w 64"/>
                <a:gd name="T19" fmla="*/ 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14" y="64"/>
                    <a:pt x="0" y="50"/>
                    <a:pt x="0" y="32"/>
                  </a:cubicBezTo>
                  <a:cubicBezTo>
                    <a:pt x="0" y="15"/>
                    <a:pt x="14" y="0"/>
                    <a:pt x="32" y="0"/>
                  </a:cubicBezTo>
                  <a:cubicBezTo>
                    <a:pt x="49" y="0"/>
                    <a:pt x="64" y="15"/>
                    <a:pt x="64" y="32"/>
                  </a:cubicBezTo>
                  <a:cubicBezTo>
                    <a:pt x="64" y="50"/>
                    <a:pt x="49" y="64"/>
                    <a:pt x="32" y="64"/>
                  </a:cubicBezTo>
                  <a:close/>
                  <a:moveTo>
                    <a:pt x="32" y="8"/>
                  </a:moveTo>
                  <a:cubicBezTo>
                    <a:pt x="18" y="8"/>
                    <a:pt x="8" y="19"/>
                    <a:pt x="8" y="32"/>
                  </a:cubicBezTo>
                  <a:cubicBezTo>
                    <a:pt x="8" y="46"/>
                    <a:pt x="18" y="56"/>
                    <a:pt x="32" y="56"/>
                  </a:cubicBezTo>
                  <a:cubicBezTo>
                    <a:pt x="45" y="56"/>
                    <a:pt x="56" y="46"/>
                    <a:pt x="56" y="32"/>
                  </a:cubicBezTo>
                  <a:cubicBezTo>
                    <a:pt x="56" y="19"/>
                    <a:pt x="45" y="8"/>
                    <a:pt x="3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pt-PT"/>
            </a:p>
          </p:txBody>
        </p:sp>
        <p:sp>
          <p:nvSpPr>
            <p:cNvPr id="48" name="Freeform 159">
              <a:extLst>
                <a:ext uri="{FF2B5EF4-FFF2-40B4-BE49-F238E27FC236}">
                  <a16:creationId xmlns:a16="http://schemas.microsoft.com/office/drawing/2014/main" id="{1DA70155-D838-BD4B-85CA-939C8D6FD612}"/>
                </a:ext>
              </a:extLst>
            </p:cNvPr>
            <p:cNvSpPr>
              <a:spLocks/>
            </p:cNvSpPr>
            <p:nvPr/>
          </p:nvSpPr>
          <p:spPr bwMode="auto">
            <a:xfrm>
              <a:off x="419" y="1956"/>
              <a:ext cx="55" cy="252"/>
            </a:xfrm>
            <a:custGeom>
              <a:avLst/>
              <a:gdLst>
                <a:gd name="T0" fmla="*/ 23 w 23"/>
                <a:gd name="T1" fmla="*/ 105 h 105"/>
                <a:gd name="T2" fmla="*/ 15 w 23"/>
                <a:gd name="T3" fmla="*/ 105 h 105"/>
                <a:gd name="T4" fmla="*/ 15 w 23"/>
                <a:gd name="T5" fmla="*/ 57 h 105"/>
                <a:gd name="T6" fmla="*/ 0 w 23"/>
                <a:gd name="T7" fmla="*/ 4 h 105"/>
                <a:gd name="T8" fmla="*/ 0 w 23"/>
                <a:gd name="T9" fmla="*/ 3 h 105"/>
                <a:gd name="T10" fmla="*/ 7 w 23"/>
                <a:gd name="T11" fmla="*/ 0 h 105"/>
                <a:gd name="T12" fmla="*/ 7 w 23"/>
                <a:gd name="T13" fmla="*/ 0 h 105"/>
                <a:gd name="T14" fmla="*/ 23 w 23"/>
                <a:gd name="T15" fmla="*/ 57 h 105"/>
                <a:gd name="T16" fmla="*/ 23 w 23"/>
                <a:gd name="T1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05">
                  <a:moveTo>
                    <a:pt x="23" y="105"/>
                  </a:moveTo>
                  <a:cubicBezTo>
                    <a:pt x="15" y="105"/>
                    <a:pt x="15" y="105"/>
                    <a:pt x="15" y="105"/>
                  </a:cubicBezTo>
                  <a:cubicBezTo>
                    <a:pt x="15" y="57"/>
                    <a:pt x="15" y="57"/>
                    <a:pt x="15" y="57"/>
                  </a:cubicBezTo>
                  <a:cubicBezTo>
                    <a:pt x="15" y="39"/>
                    <a:pt x="7" y="22"/>
                    <a:pt x="0" y="4"/>
                  </a:cubicBezTo>
                  <a:cubicBezTo>
                    <a:pt x="0" y="3"/>
                    <a:pt x="0" y="3"/>
                    <a:pt x="0" y="3"/>
                  </a:cubicBezTo>
                  <a:cubicBezTo>
                    <a:pt x="7" y="0"/>
                    <a:pt x="7" y="0"/>
                    <a:pt x="7" y="0"/>
                  </a:cubicBezTo>
                  <a:cubicBezTo>
                    <a:pt x="7" y="0"/>
                    <a:pt x="7" y="0"/>
                    <a:pt x="7" y="0"/>
                  </a:cubicBezTo>
                  <a:cubicBezTo>
                    <a:pt x="15" y="19"/>
                    <a:pt x="23" y="37"/>
                    <a:pt x="23" y="57"/>
                  </a:cubicBezTo>
                  <a:lnTo>
                    <a:pt x="23"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pt-PT"/>
            </a:p>
          </p:txBody>
        </p:sp>
        <p:sp>
          <p:nvSpPr>
            <p:cNvPr id="49" name="Freeform 160">
              <a:extLst>
                <a:ext uri="{FF2B5EF4-FFF2-40B4-BE49-F238E27FC236}">
                  <a16:creationId xmlns:a16="http://schemas.microsoft.com/office/drawing/2014/main" id="{F4B2E5E8-9C53-4C44-A335-CB87BECFB307}"/>
                </a:ext>
              </a:extLst>
            </p:cNvPr>
            <p:cNvSpPr>
              <a:spLocks/>
            </p:cNvSpPr>
            <p:nvPr/>
          </p:nvSpPr>
          <p:spPr bwMode="auto">
            <a:xfrm>
              <a:off x="476" y="1782"/>
              <a:ext cx="263" cy="263"/>
            </a:xfrm>
            <a:custGeom>
              <a:avLst/>
              <a:gdLst>
                <a:gd name="T0" fmla="*/ 63 w 110"/>
                <a:gd name="T1" fmla="*/ 110 h 110"/>
                <a:gd name="T2" fmla="*/ 63 w 110"/>
                <a:gd name="T3" fmla="*/ 106 h 110"/>
                <a:gd name="T4" fmla="*/ 55 w 110"/>
                <a:gd name="T5" fmla="*/ 98 h 110"/>
                <a:gd name="T6" fmla="*/ 47 w 110"/>
                <a:gd name="T7" fmla="*/ 106 h 110"/>
                <a:gd name="T8" fmla="*/ 46 w 110"/>
                <a:gd name="T9" fmla="*/ 110 h 110"/>
                <a:gd name="T10" fmla="*/ 42 w 110"/>
                <a:gd name="T11" fmla="*/ 109 h 110"/>
                <a:gd name="T12" fmla="*/ 25 w 110"/>
                <a:gd name="T13" fmla="*/ 102 h 110"/>
                <a:gd name="T14" fmla="*/ 21 w 110"/>
                <a:gd name="T15" fmla="*/ 100 h 110"/>
                <a:gd name="T16" fmla="*/ 24 w 110"/>
                <a:gd name="T17" fmla="*/ 96 h 110"/>
                <a:gd name="T18" fmla="*/ 27 w 110"/>
                <a:gd name="T19" fmla="*/ 90 h 110"/>
                <a:gd name="T20" fmla="*/ 19 w 110"/>
                <a:gd name="T21" fmla="*/ 82 h 110"/>
                <a:gd name="T22" fmla="*/ 13 w 110"/>
                <a:gd name="T23" fmla="*/ 85 h 110"/>
                <a:gd name="T24" fmla="*/ 10 w 110"/>
                <a:gd name="T25" fmla="*/ 88 h 110"/>
                <a:gd name="T26" fmla="*/ 7 w 110"/>
                <a:gd name="T27" fmla="*/ 84 h 110"/>
                <a:gd name="T28" fmla="*/ 0 w 110"/>
                <a:gd name="T29" fmla="*/ 67 h 110"/>
                <a:gd name="T30" fmla="*/ 8 w 110"/>
                <a:gd name="T31" fmla="*/ 65 h 110"/>
                <a:gd name="T32" fmla="*/ 12 w 110"/>
                <a:gd name="T33" fmla="*/ 76 h 110"/>
                <a:gd name="T34" fmla="*/ 19 w 110"/>
                <a:gd name="T35" fmla="*/ 74 h 110"/>
                <a:gd name="T36" fmla="*/ 35 w 110"/>
                <a:gd name="T37" fmla="*/ 90 h 110"/>
                <a:gd name="T38" fmla="*/ 33 w 110"/>
                <a:gd name="T39" fmla="*/ 97 h 110"/>
                <a:gd name="T40" fmla="*/ 40 w 110"/>
                <a:gd name="T41" fmla="*/ 100 h 110"/>
                <a:gd name="T42" fmla="*/ 55 w 110"/>
                <a:gd name="T43" fmla="*/ 90 h 110"/>
                <a:gd name="T44" fmla="*/ 69 w 110"/>
                <a:gd name="T45" fmla="*/ 100 h 110"/>
                <a:gd name="T46" fmla="*/ 76 w 110"/>
                <a:gd name="T47" fmla="*/ 97 h 110"/>
                <a:gd name="T48" fmla="*/ 75 w 110"/>
                <a:gd name="T49" fmla="*/ 90 h 110"/>
                <a:gd name="T50" fmla="*/ 91 w 110"/>
                <a:gd name="T51" fmla="*/ 74 h 110"/>
                <a:gd name="T52" fmla="*/ 98 w 110"/>
                <a:gd name="T53" fmla="*/ 76 h 110"/>
                <a:gd name="T54" fmla="*/ 100 w 110"/>
                <a:gd name="T55" fmla="*/ 69 h 110"/>
                <a:gd name="T56" fmla="*/ 91 w 110"/>
                <a:gd name="T57" fmla="*/ 54 h 110"/>
                <a:gd name="T58" fmla="*/ 100 w 110"/>
                <a:gd name="T59" fmla="*/ 40 h 110"/>
                <a:gd name="T60" fmla="*/ 98 w 110"/>
                <a:gd name="T61" fmla="*/ 33 h 110"/>
                <a:gd name="T62" fmla="*/ 91 w 110"/>
                <a:gd name="T63" fmla="*/ 34 h 110"/>
                <a:gd name="T64" fmla="*/ 75 w 110"/>
                <a:gd name="T65" fmla="*/ 18 h 110"/>
                <a:gd name="T66" fmla="*/ 76 w 110"/>
                <a:gd name="T67" fmla="*/ 12 h 110"/>
                <a:gd name="T68" fmla="*/ 66 w 110"/>
                <a:gd name="T69" fmla="*/ 8 h 110"/>
                <a:gd name="T70" fmla="*/ 67 w 110"/>
                <a:gd name="T71" fmla="*/ 0 h 110"/>
                <a:gd name="T72" fmla="*/ 84 w 110"/>
                <a:gd name="T73" fmla="*/ 7 h 110"/>
                <a:gd name="T74" fmla="*/ 88 w 110"/>
                <a:gd name="T75" fmla="*/ 9 h 110"/>
                <a:gd name="T76" fmla="*/ 85 w 110"/>
                <a:gd name="T77" fmla="*/ 13 h 110"/>
                <a:gd name="T78" fmla="*/ 83 w 110"/>
                <a:gd name="T79" fmla="*/ 18 h 110"/>
                <a:gd name="T80" fmla="*/ 91 w 110"/>
                <a:gd name="T81" fmla="*/ 26 h 110"/>
                <a:gd name="T82" fmla="*/ 96 w 110"/>
                <a:gd name="T83" fmla="*/ 24 h 110"/>
                <a:gd name="T84" fmla="*/ 100 w 110"/>
                <a:gd name="T85" fmla="*/ 21 h 110"/>
                <a:gd name="T86" fmla="*/ 102 w 110"/>
                <a:gd name="T87" fmla="*/ 25 h 110"/>
                <a:gd name="T88" fmla="*/ 109 w 110"/>
                <a:gd name="T89" fmla="*/ 42 h 110"/>
                <a:gd name="T90" fmla="*/ 110 w 110"/>
                <a:gd name="T91" fmla="*/ 46 h 110"/>
                <a:gd name="T92" fmla="*/ 106 w 110"/>
                <a:gd name="T93" fmla="*/ 47 h 110"/>
                <a:gd name="T94" fmla="*/ 99 w 110"/>
                <a:gd name="T95" fmla="*/ 54 h 110"/>
                <a:gd name="T96" fmla="*/ 106 w 110"/>
                <a:gd name="T97" fmla="*/ 62 h 110"/>
                <a:gd name="T98" fmla="*/ 110 w 110"/>
                <a:gd name="T99" fmla="*/ 63 h 110"/>
                <a:gd name="T100" fmla="*/ 109 w 110"/>
                <a:gd name="T101" fmla="*/ 67 h 110"/>
                <a:gd name="T102" fmla="*/ 102 w 110"/>
                <a:gd name="T103" fmla="*/ 84 h 110"/>
                <a:gd name="T104" fmla="*/ 100 w 110"/>
                <a:gd name="T105" fmla="*/ 88 h 110"/>
                <a:gd name="T106" fmla="*/ 96 w 110"/>
                <a:gd name="T107" fmla="*/ 85 h 110"/>
                <a:gd name="T108" fmla="*/ 91 w 110"/>
                <a:gd name="T109" fmla="*/ 82 h 110"/>
                <a:gd name="T110" fmla="*/ 83 w 110"/>
                <a:gd name="T111" fmla="*/ 90 h 110"/>
                <a:gd name="T112" fmla="*/ 85 w 110"/>
                <a:gd name="T113" fmla="*/ 96 h 110"/>
                <a:gd name="T114" fmla="*/ 88 w 110"/>
                <a:gd name="T115" fmla="*/ 100 h 110"/>
                <a:gd name="T116" fmla="*/ 84 w 110"/>
                <a:gd name="T117" fmla="*/ 102 h 110"/>
                <a:gd name="T118" fmla="*/ 67 w 110"/>
                <a:gd name="T119" fmla="*/ 109 h 110"/>
                <a:gd name="T120" fmla="*/ 63 w 110"/>
                <a:gd name="T121"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0" h="110">
                  <a:moveTo>
                    <a:pt x="63" y="110"/>
                  </a:moveTo>
                  <a:cubicBezTo>
                    <a:pt x="63" y="106"/>
                    <a:pt x="63" y="106"/>
                    <a:pt x="63" y="106"/>
                  </a:cubicBezTo>
                  <a:cubicBezTo>
                    <a:pt x="62" y="102"/>
                    <a:pt x="59" y="98"/>
                    <a:pt x="55" y="98"/>
                  </a:cubicBezTo>
                  <a:cubicBezTo>
                    <a:pt x="51" y="98"/>
                    <a:pt x="47" y="102"/>
                    <a:pt x="47" y="106"/>
                  </a:cubicBezTo>
                  <a:cubicBezTo>
                    <a:pt x="46" y="110"/>
                    <a:pt x="46" y="110"/>
                    <a:pt x="46" y="110"/>
                  </a:cubicBezTo>
                  <a:cubicBezTo>
                    <a:pt x="42" y="109"/>
                    <a:pt x="42" y="109"/>
                    <a:pt x="42" y="109"/>
                  </a:cubicBezTo>
                  <a:cubicBezTo>
                    <a:pt x="36" y="108"/>
                    <a:pt x="30" y="105"/>
                    <a:pt x="25" y="102"/>
                  </a:cubicBezTo>
                  <a:cubicBezTo>
                    <a:pt x="21" y="100"/>
                    <a:pt x="21" y="100"/>
                    <a:pt x="21" y="100"/>
                  </a:cubicBezTo>
                  <a:cubicBezTo>
                    <a:pt x="24" y="96"/>
                    <a:pt x="24" y="96"/>
                    <a:pt x="24" y="96"/>
                  </a:cubicBezTo>
                  <a:cubicBezTo>
                    <a:pt x="26" y="94"/>
                    <a:pt x="27" y="93"/>
                    <a:pt x="27" y="90"/>
                  </a:cubicBezTo>
                  <a:cubicBezTo>
                    <a:pt x="27" y="86"/>
                    <a:pt x="23" y="82"/>
                    <a:pt x="19" y="82"/>
                  </a:cubicBezTo>
                  <a:cubicBezTo>
                    <a:pt x="17" y="82"/>
                    <a:pt x="15" y="83"/>
                    <a:pt x="13" y="85"/>
                  </a:cubicBezTo>
                  <a:cubicBezTo>
                    <a:pt x="10" y="88"/>
                    <a:pt x="10" y="88"/>
                    <a:pt x="10" y="88"/>
                  </a:cubicBezTo>
                  <a:cubicBezTo>
                    <a:pt x="7" y="84"/>
                    <a:pt x="7" y="84"/>
                    <a:pt x="7" y="84"/>
                  </a:cubicBezTo>
                  <a:cubicBezTo>
                    <a:pt x="4" y="79"/>
                    <a:pt x="2" y="73"/>
                    <a:pt x="0" y="67"/>
                  </a:cubicBezTo>
                  <a:cubicBezTo>
                    <a:pt x="8" y="65"/>
                    <a:pt x="8" y="65"/>
                    <a:pt x="8" y="65"/>
                  </a:cubicBezTo>
                  <a:cubicBezTo>
                    <a:pt x="9" y="69"/>
                    <a:pt x="10" y="73"/>
                    <a:pt x="12" y="76"/>
                  </a:cubicBezTo>
                  <a:cubicBezTo>
                    <a:pt x="14" y="75"/>
                    <a:pt x="16" y="74"/>
                    <a:pt x="19" y="74"/>
                  </a:cubicBezTo>
                  <a:cubicBezTo>
                    <a:pt x="28" y="74"/>
                    <a:pt x="35" y="82"/>
                    <a:pt x="35" y="90"/>
                  </a:cubicBezTo>
                  <a:cubicBezTo>
                    <a:pt x="35" y="93"/>
                    <a:pt x="34" y="95"/>
                    <a:pt x="33" y="97"/>
                  </a:cubicBezTo>
                  <a:cubicBezTo>
                    <a:pt x="35" y="98"/>
                    <a:pt x="38" y="99"/>
                    <a:pt x="40" y="100"/>
                  </a:cubicBezTo>
                  <a:cubicBezTo>
                    <a:pt x="43" y="94"/>
                    <a:pt x="48" y="90"/>
                    <a:pt x="55" y="90"/>
                  </a:cubicBezTo>
                  <a:cubicBezTo>
                    <a:pt x="61" y="90"/>
                    <a:pt x="67" y="94"/>
                    <a:pt x="69" y="100"/>
                  </a:cubicBezTo>
                  <a:cubicBezTo>
                    <a:pt x="72" y="99"/>
                    <a:pt x="74" y="98"/>
                    <a:pt x="76" y="97"/>
                  </a:cubicBezTo>
                  <a:cubicBezTo>
                    <a:pt x="75" y="95"/>
                    <a:pt x="75" y="93"/>
                    <a:pt x="75" y="90"/>
                  </a:cubicBezTo>
                  <a:cubicBezTo>
                    <a:pt x="75" y="82"/>
                    <a:pt x="82" y="74"/>
                    <a:pt x="91" y="74"/>
                  </a:cubicBezTo>
                  <a:cubicBezTo>
                    <a:pt x="93" y="74"/>
                    <a:pt x="95" y="75"/>
                    <a:pt x="98" y="76"/>
                  </a:cubicBezTo>
                  <a:cubicBezTo>
                    <a:pt x="99" y="74"/>
                    <a:pt x="100" y="72"/>
                    <a:pt x="100" y="69"/>
                  </a:cubicBezTo>
                  <a:cubicBezTo>
                    <a:pt x="95" y="67"/>
                    <a:pt x="91" y="61"/>
                    <a:pt x="91" y="54"/>
                  </a:cubicBezTo>
                  <a:cubicBezTo>
                    <a:pt x="91" y="48"/>
                    <a:pt x="95" y="42"/>
                    <a:pt x="100" y="40"/>
                  </a:cubicBezTo>
                  <a:cubicBezTo>
                    <a:pt x="100" y="37"/>
                    <a:pt x="99" y="35"/>
                    <a:pt x="98" y="33"/>
                  </a:cubicBezTo>
                  <a:cubicBezTo>
                    <a:pt x="95" y="34"/>
                    <a:pt x="93" y="34"/>
                    <a:pt x="91" y="34"/>
                  </a:cubicBezTo>
                  <a:cubicBezTo>
                    <a:pt x="82" y="34"/>
                    <a:pt x="75" y="27"/>
                    <a:pt x="75" y="18"/>
                  </a:cubicBezTo>
                  <a:cubicBezTo>
                    <a:pt x="75" y="16"/>
                    <a:pt x="75" y="14"/>
                    <a:pt x="76" y="12"/>
                  </a:cubicBezTo>
                  <a:cubicBezTo>
                    <a:pt x="73" y="10"/>
                    <a:pt x="69" y="9"/>
                    <a:pt x="66" y="8"/>
                  </a:cubicBezTo>
                  <a:cubicBezTo>
                    <a:pt x="67" y="0"/>
                    <a:pt x="67" y="0"/>
                    <a:pt x="67" y="0"/>
                  </a:cubicBezTo>
                  <a:cubicBezTo>
                    <a:pt x="73" y="1"/>
                    <a:pt x="79" y="4"/>
                    <a:pt x="84" y="7"/>
                  </a:cubicBezTo>
                  <a:cubicBezTo>
                    <a:pt x="88" y="9"/>
                    <a:pt x="88" y="9"/>
                    <a:pt x="88" y="9"/>
                  </a:cubicBezTo>
                  <a:cubicBezTo>
                    <a:pt x="85" y="13"/>
                    <a:pt x="85" y="13"/>
                    <a:pt x="85" y="13"/>
                  </a:cubicBezTo>
                  <a:cubicBezTo>
                    <a:pt x="83" y="15"/>
                    <a:pt x="83" y="16"/>
                    <a:pt x="83" y="18"/>
                  </a:cubicBezTo>
                  <a:cubicBezTo>
                    <a:pt x="83" y="23"/>
                    <a:pt x="86" y="26"/>
                    <a:pt x="91" y="26"/>
                  </a:cubicBezTo>
                  <a:cubicBezTo>
                    <a:pt x="93" y="26"/>
                    <a:pt x="95" y="26"/>
                    <a:pt x="96" y="24"/>
                  </a:cubicBezTo>
                  <a:cubicBezTo>
                    <a:pt x="100" y="21"/>
                    <a:pt x="100" y="21"/>
                    <a:pt x="100" y="21"/>
                  </a:cubicBezTo>
                  <a:cubicBezTo>
                    <a:pt x="102" y="25"/>
                    <a:pt x="102" y="25"/>
                    <a:pt x="102" y="25"/>
                  </a:cubicBezTo>
                  <a:cubicBezTo>
                    <a:pt x="105" y="30"/>
                    <a:pt x="108" y="36"/>
                    <a:pt x="109" y="42"/>
                  </a:cubicBezTo>
                  <a:cubicBezTo>
                    <a:pt x="110" y="46"/>
                    <a:pt x="110" y="46"/>
                    <a:pt x="110" y="46"/>
                  </a:cubicBezTo>
                  <a:cubicBezTo>
                    <a:pt x="106" y="47"/>
                    <a:pt x="106" y="47"/>
                    <a:pt x="106" y="47"/>
                  </a:cubicBezTo>
                  <a:cubicBezTo>
                    <a:pt x="102" y="47"/>
                    <a:pt x="99" y="50"/>
                    <a:pt x="99" y="54"/>
                  </a:cubicBezTo>
                  <a:cubicBezTo>
                    <a:pt x="99" y="59"/>
                    <a:pt x="102" y="62"/>
                    <a:pt x="106" y="62"/>
                  </a:cubicBezTo>
                  <a:cubicBezTo>
                    <a:pt x="110" y="63"/>
                    <a:pt x="110" y="63"/>
                    <a:pt x="110" y="63"/>
                  </a:cubicBezTo>
                  <a:cubicBezTo>
                    <a:pt x="109" y="67"/>
                    <a:pt x="109" y="67"/>
                    <a:pt x="109" y="67"/>
                  </a:cubicBezTo>
                  <a:cubicBezTo>
                    <a:pt x="108" y="73"/>
                    <a:pt x="105" y="79"/>
                    <a:pt x="102" y="84"/>
                  </a:cubicBezTo>
                  <a:cubicBezTo>
                    <a:pt x="100" y="88"/>
                    <a:pt x="100" y="88"/>
                    <a:pt x="100" y="88"/>
                  </a:cubicBezTo>
                  <a:cubicBezTo>
                    <a:pt x="96" y="85"/>
                    <a:pt x="96" y="85"/>
                    <a:pt x="96" y="85"/>
                  </a:cubicBezTo>
                  <a:cubicBezTo>
                    <a:pt x="95" y="83"/>
                    <a:pt x="93" y="82"/>
                    <a:pt x="91" y="82"/>
                  </a:cubicBezTo>
                  <a:cubicBezTo>
                    <a:pt x="86" y="82"/>
                    <a:pt x="83" y="86"/>
                    <a:pt x="83" y="90"/>
                  </a:cubicBezTo>
                  <a:cubicBezTo>
                    <a:pt x="83" y="93"/>
                    <a:pt x="83" y="94"/>
                    <a:pt x="85" y="96"/>
                  </a:cubicBezTo>
                  <a:cubicBezTo>
                    <a:pt x="88" y="100"/>
                    <a:pt x="88" y="100"/>
                    <a:pt x="88" y="100"/>
                  </a:cubicBezTo>
                  <a:cubicBezTo>
                    <a:pt x="84" y="102"/>
                    <a:pt x="84" y="102"/>
                    <a:pt x="84" y="102"/>
                  </a:cubicBezTo>
                  <a:cubicBezTo>
                    <a:pt x="79" y="105"/>
                    <a:pt x="73" y="108"/>
                    <a:pt x="67" y="109"/>
                  </a:cubicBezTo>
                  <a:lnTo>
                    <a:pt x="63"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pt-PT"/>
            </a:p>
          </p:txBody>
        </p:sp>
        <p:sp>
          <p:nvSpPr>
            <p:cNvPr id="50" name="Freeform 161">
              <a:extLst>
                <a:ext uri="{FF2B5EF4-FFF2-40B4-BE49-F238E27FC236}">
                  <a16:creationId xmlns:a16="http://schemas.microsoft.com/office/drawing/2014/main" id="{7134EAA8-B111-414B-BC30-776D92C9C1FD}"/>
                </a:ext>
              </a:extLst>
            </p:cNvPr>
            <p:cNvSpPr>
              <a:spLocks noEditPoints="1"/>
            </p:cNvSpPr>
            <p:nvPr/>
          </p:nvSpPr>
          <p:spPr bwMode="auto">
            <a:xfrm>
              <a:off x="560" y="1863"/>
              <a:ext cx="95" cy="96"/>
            </a:xfrm>
            <a:custGeom>
              <a:avLst/>
              <a:gdLst>
                <a:gd name="T0" fmla="*/ 20 w 40"/>
                <a:gd name="T1" fmla="*/ 40 h 40"/>
                <a:gd name="T2" fmla="*/ 0 w 40"/>
                <a:gd name="T3" fmla="*/ 20 h 40"/>
                <a:gd name="T4" fmla="*/ 20 w 40"/>
                <a:gd name="T5" fmla="*/ 0 h 40"/>
                <a:gd name="T6" fmla="*/ 40 w 40"/>
                <a:gd name="T7" fmla="*/ 20 h 40"/>
                <a:gd name="T8" fmla="*/ 20 w 40"/>
                <a:gd name="T9" fmla="*/ 40 h 40"/>
                <a:gd name="T10" fmla="*/ 20 w 40"/>
                <a:gd name="T11" fmla="*/ 8 h 40"/>
                <a:gd name="T12" fmla="*/ 8 w 40"/>
                <a:gd name="T13" fmla="*/ 20 h 40"/>
                <a:gd name="T14" fmla="*/ 20 w 40"/>
                <a:gd name="T15" fmla="*/ 32 h 40"/>
                <a:gd name="T16" fmla="*/ 32 w 40"/>
                <a:gd name="T17" fmla="*/ 20 h 40"/>
                <a:gd name="T18" fmla="*/ 20 w 40"/>
                <a:gd name="T19"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40">
                  <a:moveTo>
                    <a:pt x="20" y="40"/>
                  </a:moveTo>
                  <a:cubicBezTo>
                    <a:pt x="9" y="40"/>
                    <a:pt x="0" y="32"/>
                    <a:pt x="0" y="20"/>
                  </a:cubicBezTo>
                  <a:cubicBezTo>
                    <a:pt x="0" y="9"/>
                    <a:pt x="9" y="0"/>
                    <a:pt x="20" y="0"/>
                  </a:cubicBezTo>
                  <a:cubicBezTo>
                    <a:pt x="31" y="0"/>
                    <a:pt x="40" y="9"/>
                    <a:pt x="40" y="20"/>
                  </a:cubicBezTo>
                  <a:cubicBezTo>
                    <a:pt x="40" y="32"/>
                    <a:pt x="31" y="40"/>
                    <a:pt x="20" y="40"/>
                  </a:cubicBezTo>
                  <a:close/>
                  <a:moveTo>
                    <a:pt x="20" y="8"/>
                  </a:moveTo>
                  <a:cubicBezTo>
                    <a:pt x="13" y="8"/>
                    <a:pt x="8" y="14"/>
                    <a:pt x="8" y="20"/>
                  </a:cubicBezTo>
                  <a:cubicBezTo>
                    <a:pt x="8" y="27"/>
                    <a:pt x="13" y="32"/>
                    <a:pt x="20" y="32"/>
                  </a:cubicBezTo>
                  <a:cubicBezTo>
                    <a:pt x="26" y="32"/>
                    <a:pt x="32" y="27"/>
                    <a:pt x="32" y="20"/>
                  </a:cubicBezTo>
                  <a:cubicBezTo>
                    <a:pt x="32" y="14"/>
                    <a:pt x="26" y="8"/>
                    <a:pt x="2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pt-PT"/>
            </a:p>
          </p:txBody>
        </p:sp>
        <p:sp>
          <p:nvSpPr>
            <p:cNvPr id="51" name="Freeform 162">
              <a:extLst>
                <a:ext uri="{FF2B5EF4-FFF2-40B4-BE49-F238E27FC236}">
                  <a16:creationId xmlns:a16="http://schemas.microsoft.com/office/drawing/2014/main" id="{8BC39073-68CE-4B40-BAC4-9F16B37D1E88}"/>
                </a:ext>
              </a:extLst>
            </p:cNvPr>
            <p:cNvSpPr>
              <a:spLocks/>
            </p:cNvSpPr>
            <p:nvPr/>
          </p:nvSpPr>
          <p:spPr bwMode="auto">
            <a:xfrm>
              <a:off x="569" y="1595"/>
              <a:ext cx="297" cy="613"/>
            </a:xfrm>
            <a:custGeom>
              <a:avLst/>
              <a:gdLst>
                <a:gd name="T0" fmla="*/ 52 w 124"/>
                <a:gd name="T1" fmla="*/ 256 h 256"/>
                <a:gd name="T2" fmla="*/ 44 w 124"/>
                <a:gd name="T3" fmla="*/ 256 h 256"/>
                <a:gd name="T4" fmla="*/ 44 w 124"/>
                <a:gd name="T5" fmla="*/ 208 h 256"/>
                <a:gd name="T6" fmla="*/ 48 w 124"/>
                <a:gd name="T7" fmla="*/ 204 h 256"/>
                <a:gd name="T8" fmla="*/ 72 w 124"/>
                <a:gd name="T9" fmla="*/ 204 h 256"/>
                <a:gd name="T10" fmla="*/ 92 w 124"/>
                <a:gd name="T11" fmla="*/ 184 h 256"/>
                <a:gd name="T12" fmla="*/ 92 w 124"/>
                <a:gd name="T13" fmla="*/ 148 h 256"/>
                <a:gd name="T14" fmla="*/ 96 w 124"/>
                <a:gd name="T15" fmla="*/ 144 h 256"/>
                <a:gd name="T16" fmla="*/ 116 w 124"/>
                <a:gd name="T17" fmla="*/ 144 h 256"/>
                <a:gd name="T18" fmla="*/ 116 w 124"/>
                <a:gd name="T19" fmla="*/ 141 h 256"/>
                <a:gd name="T20" fmla="*/ 92 w 124"/>
                <a:gd name="T21" fmla="*/ 90 h 256"/>
                <a:gd name="T22" fmla="*/ 92 w 124"/>
                <a:gd name="T23" fmla="*/ 88 h 256"/>
                <a:gd name="T24" fmla="*/ 12 w 124"/>
                <a:gd name="T25" fmla="*/ 8 h 256"/>
                <a:gd name="T26" fmla="*/ 0 w 124"/>
                <a:gd name="T27" fmla="*/ 8 h 256"/>
                <a:gd name="T28" fmla="*/ 0 w 124"/>
                <a:gd name="T29" fmla="*/ 0 h 256"/>
                <a:gd name="T30" fmla="*/ 12 w 124"/>
                <a:gd name="T31" fmla="*/ 0 h 256"/>
                <a:gd name="T32" fmla="*/ 100 w 124"/>
                <a:gd name="T33" fmla="*/ 88 h 256"/>
                <a:gd name="T34" fmla="*/ 123 w 124"/>
                <a:gd name="T35" fmla="*/ 139 h 256"/>
                <a:gd name="T36" fmla="*/ 124 w 124"/>
                <a:gd name="T37" fmla="*/ 140 h 256"/>
                <a:gd name="T38" fmla="*/ 124 w 124"/>
                <a:gd name="T39" fmla="*/ 148 h 256"/>
                <a:gd name="T40" fmla="*/ 120 w 124"/>
                <a:gd name="T41" fmla="*/ 152 h 256"/>
                <a:gd name="T42" fmla="*/ 100 w 124"/>
                <a:gd name="T43" fmla="*/ 152 h 256"/>
                <a:gd name="T44" fmla="*/ 100 w 124"/>
                <a:gd name="T45" fmla="*/ 184 h 256"/>
                <a:gd name="T46" fmla="*/ 72 w 124"/>
                <a:gd name="T47" fmla="*/ 212 h 256"/>
                <a:gd name="T48" fmla="*/ 52 w 124"/>
                <a:gd name="T49" fmla="*/ 212 h 256"/>
                <a:gd name="T50" fmla="*/ 52 w 124"/>
                <a:gd name="T51"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256">
                  <a:moveTo>
                    <a:pt x="52" y="256"/>
                  </a:moveTo>
                  <a:cubicBezTo>
                    <a:pt x="44" y="256"/>
                    <a:pt x="44" y="256"/>
                    <a:pt x="44" y="256"/>
                  </a:cubicBezTo>
                  <a:cubicBezTo>
                    <a:pt x="44" y="208"/>
                    <a:pt x="44" y="208"/>
                    <a:pt x="44" y="208"/>
                  </a:cubicBezTo>
                  <a:cubicBezTo>
                    <a:pt x="44" y="206"/>
                    <a:pt x="45" y="204"/>
                    <a:pt x="48" y="204"/>
                  </a:cubicBezTo>
                  <a:cubicBezTo>
                    <a:pt x="72" y="204"/>
                    <a:pt x="72" y="204"/>
                    <a:pt x="72" y="204"/>
                  </a:cubicBezTo>
                  <a:cubicBezTo>
                    <a:pt x="83" y="204"/>
                    <a:pt x="92" y="196"/>
                    <a:pt x="92" y="184"/>
                  </a:cubicBezTo>
                  <a:cubicBezTo>
                    <a:pt x="92" y="148"/>
                    <a:pt x="92" y="148"/>
                    <a:pt x="92" y="148"/>
                  </a:cubicBezTo>
                  <a:cubicBezTo>
                    <a:pt x="92" y="146"/>
                    <a:pt x="93" y="144"/>
                    <a:pt x="96" y="144"/>
                  </a:cubicBezTo>
                  <a:cubicBezTo>
                    <a:pt x="116" y="144"/>
                    <a:pt x="116" y="144"/>
                    <a:pt x="116" y="144"/>
                  </a:cubicBezTo>
                  <a:cubicBezTo>
                    <a:pt x="116" y="141"/>
                    <a:pt x="116" y="141"/>
                    <a:pt x="116" y="141"/>
                  </a:cubicBezTo>
                  <a:cubicBezTo>
                    <a:pt x="92" y="90"/>
                    <a:pt x="92" y="90"/>
                    <a:pt x="92" y="90"/>
                  </a:cubicBezTo>
                  <a:cubicBezTo>
                    <a:pt x="92" y="90"/>
                    <a:pt x="92" y="89"/>
                    <a:pt x="92" y="88"/>
                  </a:cubicBezTo>
                  <a:cubicBezTo>
                    <a:pt x="92" y="44"/>
                    <a:pt x="56" y="8"/>
                    <a:pt x="12" y="8"/>
                  </a:cubicBezTo>
                  <a:cubicBezTo>
                    <a:pt x="0" y="8"/>
                    <a:pt x="0" y="8"/>
                    <a:pt x="0" y="8"/>
                  </a:cubicBezTo>
                  <a:cubicBezTo>
                    <a:pt x="0" y="0"/>
                    <a:pt x="0" y="0"/>
                    <a:pt x="0" y="0"/>
                  </a:cubicBezTo>
                  <a:cubicBezTo>
                    <a:pt x="12" y="0"/>
                    <a:pt x="12" y="0"/>
                    <a:pt x="12" y="0"/>
                  </a:cubicBezTo>
                  <a:cubicBezTo>
                    <a:pt x="60" y="0"/>
                    <a:pt x="99" y="39"/>
                    <a:pt x="100" y="88"/>
                  </a:cubicBezTo>
                  <a:cubicBezTo>
                    <a:pt x="123" y="139"/>
                    <a:pt x="123" y="139"/>
                    <a:pt x="123" y="139"/>
                  </a:cubicBezTo>
                  <a:cubicBezTo>
                    <a:pt x="124" y="139"/>
                    <a:pt x="124" y="140"/>
                    <a:pt x="124" y="140"/>
                  </a:cubicBezTo>
                  <a:cubicBezTo>
                    <a:pt x="124" y="148"/>
                    <a:pt x="124" y="148"/>
                    <a:pt x="124" y="148"/>
                  </a:cubicBezTo>
                  <a:cubicBezTo>
                    <a:pt x="124" y="151"/>
                    <a:pt x="122" y="152"/>
                    <a:pt x="120" y="152"/>
                  </a:cubicBezTo>
                  <a:cubicBezTo>
                    <a:pt x="100" y="152"/>
                    <a:pt x="100" y="152"/>
                    <a:pt x="100" y="152"/>
                  </a:cubicBezTo>
                  <a:cubicBezTo>
                    <a:pt x="100" y="184"/>
                    <a:pt x="100" y="184"/>
                    <a:pt x="100" y="184"/>
                  </a:cubicBezTo>
                  <a:cubicBezTo>
                    <a:pt x="100" y="200"/>
                    <a:pt x="87" y="212"/>
                    <a:pt x="72" y="212"/>
                  </a:cubicBezTo>
                  <a:cubicBezTo>
                    <a:pt x="52" y="212"/>
                    <a:pt x="52" y="212"/>
                    <a:pt x="52" y="212"/>
                  </a:cubicBezTo>
                  <a:lnTo>
                    <a:pt x="52"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pt-PT"/>
            </a:p>
          </p:txBody>
        </p:sp>
        <p:sp>
          <p:nvSpPr>
            <p:cNvPr id="52" name="Rectangle 163">
              <a:extLst>
                <a:ext uri="{FF2B5EF4-FFF2-40B4-BE49-F238E27FC236}">
                  <a16:creationId xmlns:a16="http://schemas.microsoft.com/office/drawing/2014/main" id="{6BB7084B-74AB-3044-BD71-9181ABC9F1FF}"/>
                </a:ext>
              </a:extLst>
            </p:cNvPr>
            <p:cNvSpPr>
              <a:spLocks noChangeArrowheads="1"/>
            </p:cNvSpPr>
            <p:nvPr/>
          </p:nvSpPr>
          <p:spPr bwMode="auto">
            <a:xfrm>
              <a:off x="655" y="2083"/>
              <a:ext cx="29"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pt-PT"/>
            </a:p>
          </p:txBody>
        </p:sp>
      </p:grpSp>
      <p:grpSp>
        <p:nvGrpSpPr>
          <p:cNvPr id="54" name="Group 145">
            <a:extLst>
              <a:ext uri="{FF2B5EF4-FFF2-40B4-BE49-F238E27FC236}">
                <a16:creationId xmlns:a16="http://schemas.microsoft.com/office/drawing/2014/main" id="{8D951BA7-D004-BD4B-810B-1BA093A484BF}"/>
              </a:ext>
            </a:extLst>
          </p:cNvPr>
          <p:cNvGrpSpPr>
            <a:grpSpLocks noChangeAspect="1"/>
          </p:cNvGrpSpPr>
          <p:nvPr/>
        </p:nvGrpSpPr>
        <p:grpSpPr bwMode="auto">
          <a:xfrm>
            <a:off x="4179474" y="2070641"/>
            <a:ext cx="575444" cy="576386"/>
            <a:chOff x="1645" y="1622"/>
            <a:chExt cx="611" cy="612"/>
          </a:xfrm>
          <a:solidFill>
            <a:srgbClr val="01A5E0"/>
          </a:solidFill>
        </p:grpSpPr>
        <p:sp>
          <p:nvSpPr>
            <p:cNvPr id="55" name="Freeform 146">
              <a:extLst>
                <a:ext uri="{FF2B5EF4-FFF2-40B4-BE49-F238E27FC236}">
                  <a16:creationId xmlns:a16="http://schemas.microsoft.com/office/drawing/2014/main" id="{D31B758C-6541-2B43-9071-A52CAA211F9D}"/>
                </a:ext>
              </a:extLst>
            </p:cNvPr>
            <p:cNvSpPr>
              <a:spLocks/>
            </p:cNvSpPr>
            <p:nvPr/>
          </p:nvSpPr>
          <p:spPr bwMode="auto">
            <a:xfrm>
              <a:off x="1645" y="1622"/>
              <a:ext cx="477" cy="612"/>
            </a:xfrm>
            <a:custGeom>
              <a:avLst/>
              <a:gdLst>
                <a:gd name="T0" fmla="*/ 128 w 200"/>
                <a:gd name="T1" fmla="*/ 256 h 256"/>
                <a:gd name="T2" fmla="*/ 120 w 200"/>
                <a:gd name="T3" fmla="*/ 256 h 256"/>
                <a:gd name="T4" fmla="*/ 120 w 200"/>
                <a:gd name="T5" fmla="*/ 208 h 256"/>
                <a:gd name="T6" fmla="*/ 124 w 200"/>
                <a:gd name="T7" fmla="*/ 204 h 256"/>
                <a:gd name="T8" fmla="*/ 148 w 200"/>
                <a:gd name="T9" fmla="*/ 204 h 256"/>
                <a:gd name="T10" fmla="*/ 168 w 200"/>
                <a:gd name="T11" fmla="*/ 184 h 256"/>
                <a:gd name="T12" fmla="*/ 168 w 200"/>
                <a:gd name="T13" fmla="*/ 148 h 256"/>
                <a:gd name="T14" fmla="*/ 172 w 200"/>
                <a:gd name="T15" fmla="*/ 144 h 256"/>
                <a:gd name="T16" fmla="*/ 192 w 200"/>
                <a:gd name="T17" fmla="*/ 144 h 256"/>
                <a:gd name="T18" fmla="*/ 192 w 200"/>
                <a:gd name="T19" fmla="*/ 141 h 256"/>
                <a:gd name="T20" fmla="*/ 168 w 200"/>
                <a:gd name="T21" fmla="*/ 90 h 256"/>
                <a:gd name="T22" fmla="*/ 168 w 200"/>
                <a:gd name="T23" fmla="*/ 88 h 256"/>
                <a:gd name="T24" fmla="*/ 88 w 200"/>
                <a:gd name="T25" fmla="*/ 8 h 256"/>
                <a:gd name="T26" fmla="*/ 8 w 200"/>
                <a:gd name="T27" fmla="*/ 88 h 256"/>
                <a:gd name="T28" fmla="*/ 24 w 200"/>
                <a:gd name="T29" fmla="*/ 151 h 256"/>
                <a:gd name="T30" fmla="*/ 40 w 200"/>
                <a:gd name="T31" fmla="*/ 208 h 256"/>
                <a:gd name="T32" fmla="*/ 40 w 200"/>
                <a:gd name="T33" fmla="*/ 256 h 256"/>
                <a:gd name="T34" fmla="*/ 32 w 200"/>
                <a:gd name="T35" fmla="*/ 256 h 256"/>
                <a:gd name="T36" fmla="*/ 32 w 200"/>
                <a:gd name="T37" fmla="*/ 208 h 256"/>
                <a:gd name="T38" fmla="*/ 17 w 200"/>
                <a:gd name="T39" fmla="*/ 155 h 256"/>
                <a:gd name="T40" fmla="*/ 0 w 200"/>
                <a:gd name="T41" fmla="*/ 88 h 256"/>
                <a:gd name="T42" fmla="*/ 88 w 200"/>
                <a:gd name="T43" fmla="*/ 0 h 256"/>
                <a:gd name="T44" fmla="*/ 176 w 200"/>
                <a:gd name="T45" fmla="*/ 88 h 256"/>
                <a:gd name="T46" fmla="*/ 199 w 200"/>
                <a:gd name="T47" fmla="*/ 139 h 256"/>
                <a:gd name="T48" fmla="*/ 200 w 200"/>
                <a:gd name="T49" fmla="*/ 140 h 256"/>
                <a:gd name="T50" fmla="*/ 200 w 200"/>
                <a:gd name="T51" fmla="*/ 148 h 256"/>
                <a:gd name="T52" fmla="*/ 196 w 200"/>
                <a:gd name="T53" fmla="*/ 152 h 256"/>
                <a:gd name="T54" fmla="*/ 176 w 200"/>
                <a:gd name="T55" fmla="*/ 152 h 256"/>
                <a:gd name="T56" fmla="*/ 176 w 200"/>
                <a:gd name="T57" fmla="*/ 184 h 256"/>
                <a:gd name="T58" fmla="*/ 148 w 200"/>
                <a:gd name="T59" fmla="*/ 212 h 256"/>
                <a:gd name="T60" fmla="*/ 128 w 200"/>
                <a:gd name="T61" fmla="*/ 212 h 256"/>
                <a:gd name="T62" fmla="*/ 128 w 200"/>
                <a:gd name="T63" fmla="*/ 25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 h="256">
                  <a:moveTo>
                    <a:pt x="128" y="256"/>
                  </a:moveTo>
                  <a:cubicBezTo>
                    <a:pt x="120" y="256"/>
                    <a:pt x="120" y="256"/>
                    <a:pt x="120" y="256"/>
                  </a:cubicBezTo>
                  <a:cubicBezTo>
                    <a:pt x="120" y="208"/>
                    <a:pt x="120" y="208"/>
                    <a:pt x="120" y="208"/>
                  </a:cubicBezTo>
                  <a:cubicBezTo>
                    <a:pt x="120" y="206"/>
                    <a:pt x="121" y="204"/>
                    <a:pt x="124" y="204"/>
                  </a:cubicBezTo>
                  <a:cubicBezTo>
                    <a:pt x="148" y="204"/>
                    <a:pt x="148" y="204"/>
                    <a:pt x="148" y="204"/>
                  </a:cubicBezTo>
                  <a:cubicBezTo>
                    <a:pt x="159" y="204"/>
                    <a:pt x="168" y="196"/>
                    <a:pt x="168" y="184"/>
                  </a:cubicBezTo>
                  <a:cubicBezTo>
                    <a:pt x="168" y="148"/>
                    <a:pt x="168" y="148"/>
                    <a:pt x="168" y="148"/>
                  </a:cubicBezTo>
                  <a:cubicBezTo>
                    <a:pt x="168" y="146"/>
                    <a:pt x="169" y="144"/>
                    <a:pt x="172" y="144"/>
                  </a:cubicBezTo>
                  <a:cubicBezTo>
                    <a:pt x="192" y="144"/>
                    <a:pt x="192" y="144"/>
                    <a:pt x="192" y="144"/>
                  </a:cubicBezTo>
                  <a:cubicBezTo>
                    <a:pt x="192" y="141"/>
                    <a:pt x="192" y="141"/>
                    <a:pt x="192" y="141"/>
                  </a:cubicBezTo>
                  <a:cubicBezTo>
                    <a:pt x="168" y="90"/>
                    <a:pt x="168" y="90"/>
                    <a:pt x="168" y="90"/>
                  </a:cubicBezTo>
                  <a:cubicBezTo>
                    <a:pt x="168" y="90"/>
                    <a:pt x="168" y="89"/>
                    <a:pt x="168" y="88"/>
                  </a:cubicBezTo>
                  <a:cubicBezTo>
                    <a:pt x="168" y="44"/>
                    <a:pt x="132" y="8"/>
                    <a:pt x="88" y="8"/>
                  </a:cubicBezTo>
                  <a:cubicBezTo>
                    <a:pt x="44" y="8"/>
                    <a:pt x="8" y="44"/>
                    <a:pt x="8" y="88"/>
                  </a:cubicBezTo>
                  <a:cubicBezTo>
                    <a:pt x="8" y="112"/>
                    <a:pt x="16" y="132"/>
                    <a:pt x="24" y="151"/>
                  </a:cubicBezTo>
                  <a:cubicBezTo>
                    <a:pt x="32" y="170"/>
                    <a:pt x="40" y="188"/>
                    <a:pt x="40" y="208"/>
                  </a:cubicBezTo>
                  <a:cubicBezTo>
                    <a:pt x="40" y="256"/>
                    <a:pt x="40" y="256"/>
                    <a:pt x="40" y="256"/>
                  </a:cubicBezTo>
                  <a:cubicBezTo>
                    <a:pt x="32" y="256"/>
                    <a:pt x="32" y="256"/>
                    <a:pt x="32" y="256"/>
                  </a:cubicBezTo>
                  <a:cubicBezTo>
                    <a:pt x="32" y="208"/>
                    <a:pt x="32" y="208"/>
                    <a:pt x="32" y="208"/>
                  </a:cubicBezTo>
                  <a:cubicBezTo>
                    <a:pt x="32" y="190"/>
                    <a:pt x="24" y="173"/>
                    <a:pt x="17" y="155"/>
                  </a:cubicBezTo>
                  <a:cubicBezTo>
                    <a:pt x="8" y="134"/>
                    <a:pt x="0" y="113"/>
                    <a:pt x="0" y="88"/>
                  </a:cubicBezTo>
                  <a:cubicBezTo>
                    <a:pt x="0" y="40"/>
                    <a:pt x="39" y="0"/>
                    <a:pt x="88" y="0"/>
                  </a:cubicBezTo>
                  <a:cubicBezTo>
                    <a:pt x="136" y="0"/>
                    <a:pt x="175" y="39"/>
                    <a:pt x="176" y="88"/>
                  </a:cubicBezTo>
                  <a:cubicBezTo>
                    <a:pt x="199" y="139"/>
                    <a:pt x="199" y="139"/>
                    <a:pt x="199" y="139"/>
                  </a:cubicBezTo>
                  <a:cubicBezTo>
                    <a:pt x="200" y="139"/>
                    <a:pt x="200" y="140"/>
                    <a:pt x="200" y="140"/>
                  </a:cubicBezTo>
                  <a:cubicBezTo>
                    <a:pt x="200" y="148"/>
                    <a:pt x="200" y="148"/>
                    <a:pt x="200" y="148"/>
                  </a:cubicBezTo>
                  <a:cubicBezTo>
                    <a:pt x="200" y="151"/>
                    <a:pt x="198" y="152"/>
                    <a:pt x="196" y="152"/>
                  </a:cubicBezTo>
                  <a:cubicBezTo>
                    <a:pt x="176" y="152"/>
                    <a:pt x="176" y="152"/>
                    <a:pt x="176" y="152"/>
                  </a:cubicBezTo>
                  <a:cubicBezTo>
                    <a:pt x="176" y="184"/>
                    <a:pt x="176" y="184"/>
                    <a:pt x="176" y="184"/>
                  </a:cubicBezTo>
                  <a:cubicBezTo>
                    <a:pt x="176" y="200"/>
                    <a:pt x="163" y="212"/>
                    <a:pt x="148" y="212"/>
                  </a:cubicBezTo>
                  <a:cubicBezTo>
                    <a:pt x="128" y="212"/>
                    <a:pt x="128" y="212"/>
                    <a:pt x="128" y="212"/>
                  </a:cubicBezTo>
                  <a:lnTo>
                    <a:pt x="12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pt-PT"/>
            </a:p>
          </p:txBody>
        </p:sp>
        <p:sp>
          <p:nvSpPr>
            <p:cNvPr id="56" name="Rectangle 147">
              <a:extLst>
                <a:ext uri="{FF2B5EF4-FFF2-40B4-BE49-F238E27FC236}">
                  <a16:creationId xmlns:a16="http://schemas.microsoft.com/office/drawing/2014/main" id="{65486D1A-4E85-0046-835A-08CB423D5D26}"/>
                </a:ext>
              </a:extLst>
            </p:cNvPr>
            <p:cNvSpPr>
              <a:spLocks noChangeArrowheads="1"/>
            </p:cNvSpPr>
            <p:nvPr/>
          </p:nvSpPr>
          <p:spPr bwMode="auto">
            <a:xfrm>
              <a:off x="1912" y="2110"/>
              <a:ext cx="29"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pt-PT"/>
            </a:p>
          </p:txBody>
        </p:sp>
        <p:sp>
          <p:nvSpPr>
            <p:cNvPr id="57" name="Freeform 148">
              <a:extLst>
                <a:ext uri="{FF2B5EF4-FFF2-40B4-BE49-F238E27FC236}">
                  <a16:creationId xmlns:a16="http://schemas.microsoft.com/office/drawing/2014/main" id="{90872FC6-2846-BF4D-9235-9F33F4223093}"/>
                </a:ext>
              </a:extLst>
            </p:cNvPr>
            <p:cNvSpPr>
              <a:spLocks noEditPoints="1"/>
            </p:cNvSpPr>
            <p:nvPr/>
          </p:nvSpPr>
          <p:spPr bwMode="auto">
            <a:xfrm>
              <a:off x="1704" y="1675"/>
              <a:ext cx="299" cy="299"/>
            </a:xfrm>
            <a:custGeom>
              <a:avLst/>
              <a:gdLst>
                <a:gd name="T0" fmla="*/ 72 w 125"/>
                <a:gd name="T1" fmla="*/ 124 h 125"/>
                <a:gd name="T2" fmla="*/ 63 w 125"/>
                <a:gd name="T3" fmla="*/ 114 h 125"/>
                <a:gd name="T4" fmla="*/ 53 w 125"/>
                <a:gd name="T5" fmla="*/ 124 h 125"/>
                <a:gd name="T6" fmla="*/ 28 w 125"/>
                <a:gd name="T7" fmla="*/ 115 h 125"/>
                <a:gd name="T8" fmla="*/ 27 w 125"/>
                <a:gd name="T9" fmla="*/ 110 h 125"/>
                <a:gd name="T10" fmla="*/ 16 w 125"/>
                <a:gd name="T11" fmla="*/ 99 h 125"/>
                <a:gd name="T12" fmla="*/ 10 w 125"/>
                <a:gd name="T13" fmla="*/ 98 h 125"/>
                <a:gd name="T14" fmla="*/ 1 w 125"/>
                <a:gd name="T15" fmla="*/ 72 h 125"/>
                <a:gd name="T16" fmla="*/ 11 w 125"/>
                <a:gd name="T17" fmla="*/ 62 h 125"/>
                <a:gd name="T18" fmla="*/ 1 w 125"/>
                <a:gd name="T19" fmla="*/ 53 h 125"/>
                <a:gd name="T20" fmla="*/ 10 w 125"/>
                <a:gd name="T21" fmla="*/ 27 h 125"/>
                <a:gd name="T22" fmla="*/ 16 w 125"/>
                <a:gd name="T23" fmla="*/ 26 h 125"/>
                <a:gd name="T24" fmla="*/ 27 w 125"/>
                <a:gd name="T25" fmla="*/ 15 h 125"/>
                <a:gd name="T26" fmla="*/ 28 w 125"/>
                <a:gd name="T27" fmla="*/ 10 h 125"/>
                <a:gd name="T28" fmla="*/ 53 w 125"/>
                <a:gd name="T29" fmla="*/ 1 h 125"/>
                <a:gd name="T30" fmla="*/ 63 w 125"/>
                <a:gd name="T31" fmla="*/ 11 h 125"/>
                <a:gd name="T32" fmla="*/ 72 w 125"/>
                <a:gd name="T33" fmla="*/ 1 h 125"/>
                <a:gd name="T34" fmla="*/ 98 w 125"/>
                <a:gd name="T35" fmla="*/ 10 h 125"/>
                <a:gd name="T36" fmla="*/ 77 w 125"/>
                <a:gd name="T37" fmla="*/ 9 h 125"/>
                <a:gd name="T38" fmla="*/ 48 w 125"/>
                <a:gd name="T39" fmla="*/ 9 h 125"/>
                <a:gd name="T40" fmla="*/ 32 w 125"/>
                <a:gd name="T41" fmla="*/ 32 h 125"/>
                <a:gd name="T42" fmla="*/ 9 w 125"/>
                <a:gd name="T43" fmla="*/ 48 h 125"/>
                <a:gd name="T44" fmla="*/ 9 w 125"/>
                <a:gd name="T45" fmla="*/ 77 h 125"/>
                <a:gd name="T46" fmla="*/ 32 w 125"/>
                <a:gd name="T47" fmla="*/ 93 h 125"/>
                <a:gd name="T48" fmla="*/ 48 w 125"/>
                <a:gd name="T49" fmla="*/ 116 h 125"/>
                <a:gd name="T50" fmla="*/ 77 w 125"/>
                <a:gd name="T51" fmla="*/ 116 h 125"/>
                <a:gd name="T52" fmla="*/ 98 w 125"/>
                <a:gd name="T53" fmla="*/ 115 h 125"/>
                <a:gd name="T54" fmla="*/ 74 w 125"/>
                <a:gd name="T55" fmla="*/ 125 h 125"/>
                <a:gd name="T56" fmla="*/ 109 w 125"/>
                <a:gd name="T57" fmla="*/ 93 h 125"/>
                <a:gd name="T58" fmla="*/ 106 w 125"/>
                <a:gd name="T59" fmla="*/ 62 h 125"/>
                <a:gd name="T60" fmla="*/ 109 w 125"/>
                <a:gd name="T61" fmla="*/ 32 h 125"/>
                <a:gd name="T62" fmla="*/ 125 w 125"/>
                <a:gd name="T63" fmla="*/ 50 h 125"/>
                <a:gd name="T64" fmla="*/ 121 w 125"/>
                <a:gd name="T65" fmla="*/ 55 h 125"/>
                <a:gd name="T66" fmla="*/ 121 w 125"/>
                <a:gd name="T67" fmla="*/ 70 h 125"/>
                <a:gd name="T68" fmla="*/ 125 w 125"/>
                <a:gd name="T69" fmla="*/ 7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5" h="125">
                  <a:moveTo>
                    <a:pt x="74" y="125"/>
                  </a:moveTo>
                  <a:cubicBezTo>
                    <a:pt x="74" y="125"/>
                    <a:pt x="73" y="125"/>
                    <a:pt x="72" y="124"/>
                  </a:cubicBezTo>
                  <a:cubicBezTo>
                    <a:pt x="71" y="123"/>
                    <a:pt x="71" y="122"/>
                    <a:pt x="71" y="121"/>
                  </a:cubicBezTo>
                  <a:cubicBezTo>
                    <a:pt x="70" y="117"/>
                    <a:pt x="67" y="114"/>
                    <a:pt x="63" y="114"/>
                  </a:cubicBezTo>
                  <a:cubicBezTo>
                    <a:pt x="59" y="114"/>
                    <a:pt x="55" y="117"/>
                    <a:pt x="55" y="121"/>
                  </a:cubicBezTo>
                  <a:cubicBezTo>
                    <a:pt x="55" y="122"/>
                    <a:pt x="54" y="123"/>
                    <a:pt x="53" y="124"/>
                  </a:cubicBezTo>
                  <a:cubicBezTo>
                    <a:pt x="52" y="125"/>
                    <a:pt x="51" y="125"/>
                    <a:pt x="50" y="125"/>
                  </a:cubicBezTo>
                  <a:cubicBezTo>
                    <a:pt x="42" y="123"/>
                    <a:pt x="34" y="120"/>
                    <a:pt x="28" y="115"/>
                  </a:cubicBezTo>
                  <a:cubicBezTo>
                    <a:pt x="27" y="115"/>
                    <a:pt x="26" y="114"/>
                    <a:pt x="26" y="113"/>
                  </a:cubicBezTo>
                  <a:cubicBezTo>
                    <a:pt x="26" y="112"/>
                    <a:pt x="26" y="110"/>
                    <a:pt x="27" y="110"/>
                  </a:cubicBezTo>
                  <a:cubicBezTo>
                    <a:pt x="29" y="106"/>
                    <a:pt x="29" y="102"/>
                    <a:pt x="26" y="99"/>
                  </a:cubicBezTo>
                  <a:cubicBezTo>
                    <a:pt x="23" y="96"/>
                    <a:pt x="19" y="96"/>
                    <a:pt x="16" y="99"/>
                  </a:cubicBezTo>
                  <a:cubicBezTo>
                    <a:pt x="15" y="99"/>
                    <a:pt x="14" y="100"/>
                    <a:pt x="12" y="99"/>
                  </a:cubicBezTo>
                  <a:cubicBezTo>
                    <a:pt x="11" y="99"/>
                    <a:pt x="10" y="99"/>
                    <a:pt x="10" y="98"/>
                  </a:cubicBezTo>
                  <a:cubicBezTo>
                    <a:pt x="5" y="91"/>
                    <a:pt x="2" y="83"/>
                    <a:pt x="0" y="75"/>
                  </a:cubicBezTo>
                  <a:cubicBezTo>
                    <a:pt x="0" y="74"/>
                    <a:pt x="0" y="73"/>
                    <a:pt x="1" y="72"/>
                  </a:cubicBezTo>
                  <a:cubicBezTo>
                    <a:pt x="2" y="71"/>
                    <a:pt x="3" y="70"/>
                    <a:pt x="4" y="70"/>
                  </a:cubicBezTo>
                  <a:cubicBezTo>
                    <a:pt x="8" y="70"/>
                    <a:pt x="11" y="67"/>
                    <a:pt x="11" y="62"/>
                  </a:cubicBezTo>
                  <a:cubicBezTo>
                    <a:pt x="11" y="58"/>
                    <a:pt x="8" y="55"/>
                    <a:pt x="4" y="55"/>
                  </a:cubicBezTo>
                  <a:cubicBezTo>
                    <a:pt x="3" y="55"/>
                    <a:pt x="2" y="54"/>
                    <a:pt x="1" y="53"/>
                  </a:cubicBezTo>
                  <a:cubicBezTo>
                    <a:pt x="0" y="52"/>
                    <a:pt x="0" y="51"/>
                    <a:pt x="0" y="50"/>
                  </a:cubicBezTo>
                  <a:cubicBezTo>
                    <a:pt x="2" y="42"/>
                    <a:pt x="5" y="34"/>
                    <a:pt x="10" y="27"/>
                  </a:cubicBezTo>
                  <a:cubicBezTo>
                    <a:pt x="10" y="26"/>
                    <a:pt x="11" y="26"/>
                    <a:pt x="12" y="26"/>
                  </a:cubicBezTo>
                  <a:cubicBezTo>
                    <a:pt x="14" y="25"/>
                    <a:pt x="15" y="26"/>
                    <a:pt x="16" y="26"/>
                  </a:cubicBezTo>
                  <a:cubicBezTo>
                    <a:pt x="19" y="29"/>
                    <a:pt x="23" y="29"/>
                    <a:pt x="26" y="26"/>
                  </a:cubicBezTo>
                  <a:cubicBezTo>
                    <a:pt x="29" y="23"/>
                    <a:pt x="29" y="19"/>
                    <a:pt x="27" y="15"/>
                  </a:cubicBezTo>
                  <a:cubicBezTo>
                    <a:pt x="26" y="15"/>
                    <a:pt x="26" y="13"/>
                    <a:pt x="26" y="12"/>
                  </a:cubicBezTo>
                  <a:cubicBezTo>
                    <a:pt x="26" y="11"/>
                    <a:pt x="27" y="10"/>
                    <a:pt x="28" y="10"/>
                  </a:cubicBezTo>
                  <a:cubicBezTo>
                    <a:pt x="34" y="5"/>
                    <a:pt x="42" y="2"/>
                    <a:pt x="50" y="0"/>
                  </a:cubicBezTo>
                  <a:cubicBezTo>
                    <a:pt x="51" y="0"/>
                    <a:pt x="52" y="0"/>
                    <a:pt x="53" y="1"/>
                  </a:cubicBezTo>
                  <a:cubicBezTo>
                    <a:pt x="54" y="2"/>
                    <a:pt x="55" y="3"/>
                    <a:pt x="55" y="4"/>
                  </a:cubicBezTo>
                  <a:cubicBezTo>
                    <a:pt x="55" y="8"/>
                    <a:pt x="59" y="11"/>
                    <a:pt x="63" y="11"/>
                  </a:cubicBezTo>
                  <a:cubicBezTo>
                    <a:pt x="67" y="11"/>
                    <a:pt x="70" y="8"/>
                    <a:pt x="71" y="4"/>
                  </a:cubicBezTo>
                  <a:cubicBezTo>
                    <a:pt x="71" y="3"/>
                    <a:pt x="71" y="2"/>
                    <a:pt x="72" y="1"/>
                  </a:cubicBezTo>
                  <a:cubicBezTo>
                    <a:pt x="73" y="0"/>
                    <a:pt x="74" y="0"/>
                    <a:pt x="75" y="0"/>
                  </a:cubicBezTo>
                  <a:cubicBezTo>
                    <a:pt x="83" y="2"/>
                    <a:pt x="91" y="5"/>
                    <a:pt x="98" y="10"/>
                  </a:cubicBezTo>
                  <a:cubicBezTo>
                    <a:pt x="93" y="16"/>
                    <a:pt x="93" y="16"/>
                    <a:pt x="93" y="16"/>
                  </a:cubicBezTo>
                  <a:cubicBezTo>
                    <a:pt x="88" y="13"/>
                    <a:pt x="83" y="10"/>
                    <a:pt x="77" y="9"/>
                  </a:cubicBezTo>
                  <a:cubicBezTo>
                    <a:pt x="75" y="15"/>
                    <a:pt x="69" y="19"/>
                    <a:pt x="63" y="19"/>
                  </a:cubicBezTo>
                  <a:cubicBezTo>
                    <a:pt x="56" y="19"/>
                    <a:pt x="50" y="15"/>
                    <a:pt x="48" y="9"/>
                  </a:cubicBezTo>
                  <a:cubicBezTo>
                    <a:pt x="43" y="10"/>
                    <a:pt x="39" y="12"/>
                    <a:pt x="35" y="14"/>
                  </a:cubicBezTo>
                  <a:cubicBezTo>
                    <a:pt x="38" y="20"/>
                    <a:pt x="36" y="27"/>
                    <a:pt x="32" y="32"/>
                  </a:cubicBezTo>
                  <a:cubicBezTo>
                    <a:pt x="27" y="36"/>
                    <a:pt x="20" y="37"/>
                    <a:pt x="14" y="35"/>
                  </a:cubicBezTo>
                  <a:cubicBezTo>
                    <a:pt x="12" y="39"/>
                    <a:pt x="10" y="43"/>
                    <a:pt x="9" y="48"/>
                  </a:cubicBezTo>
                  <a:cubicBezTo>
                    <a:pt x="15" y="50"/>
                    <a:pt x="19" y="56"/>
                    <a:pt x="19" y="62"/>
                  </a:cubicBezTo>
                  <a:cubicBezTo>
                    <a:pt x="19" y="69"/>
                    <a:pt x="15" y="75"/>
                    <a:pt x="9" y="77"/>
                  </a:cubicBezTo>
                  <a:cubicBezTo>
                    <a:pt x="10" y="82"/>
                    <a:pt x="12" y="86"/>
                    <a:pt x="14" y="90"/>
                  </a:cubicBezTo>
                  <a:cubicBezTo>
                    <a:pt x="20" y="88"/>
                    <a:pt x="27" y="89"/>
                    <a:pt x="32" y="93"/>
                  </a:cubicBezTo>
                  <a:cubicBezTo>
                    <a:pt x="36" y="98"/>
                    <a:pt x="38" y="105"/>
                    <a:pt x="35" y="111"/>
                  </a:cubicBezTo>
                  <a:cubicBezTo>
                    <a:pt x="39" y="113"/>
                    <a:pt x="43" y="115"/>
                    <a:pt x="48" y="116"/>
                  </a:cubicBezTo>
                  <a:cubicBezTo>
                    <a:pt x="50" y="110"/>
                    <a:pt x="56" y="106"/>
                    <a:pt x="63" y="106"/>
                  </a:cubicBezTo>
                  <a:cubicBezTo>
                    <a:pt x="69" y="106"/>
                    <a:pt x="75" y="110"/>
                    <a:pt x="77" y="116"/>
                  </a:cubicBezTo>
                  <a:cubicBezTo>
                    <a:pt x="83" y="115"/>
                    <a:pt x="88" y="112"/>
                    <a:pt x="93" y="109"/>
                  </a:cubicBezTo>
                  <a:cubicBezTo>
                    <a:pt x="98" y="115"/>
                    <a:pt x="98" y="115"/>
                    <a:pt x="98" y="115"/>
                  </a:cubicBezTo>
                  <a:cubicBezTo>
                    <a:pt x="91" y="120"/>
                    <a:pt x="83" y="123"/>
                    <a:pt x="75" y="125"/>
                  </a:cubicBezTo>
                  <a:cubicBezTo>
                    <a:pt x="75" y="125"/>
                    <a:pt x="75" y="125"/>
                    <a:pt x="74" y="125"/>
                  </a:cubicBezTo>
                  <a:close/>
                  <a:moveTo>
                    <a:pt x="116" y="98"/>
                  </a:moveTo>
                  <a:cubicBezTo>
                    <a:pt x="109" y="93"/>
                    <a:pt x="109" y="93"/>
                    <a:pt x="109" y="93"/>
                  </a:cubicBezTo>
                  <a:cubicBezTo>
                    <a:pt x="112" y="88"/>
                    <a:pt x="115" y="83"/>
                    <a:pt x="116" y="77"/>
                  </a:cubicBezTo>
                  <a:cubicBezTo>
                    <a:pt x="110" y="75"/>
                    <a:pt x="106" y="69"/>
                    <a:pt x="106" y="62"/>
                  </a:cubicBezTo>
                  <a:cubicBezTo>
                    <a:pt x="106" y="56"/>
                    <a:pt x="110" y="50"/>
                    <a:pt x="116" y="48"/>
                  </a:cubicBezTo>
                  <a:cubicBezTo>
                    <a:pt x="115" y="42"/>
                    <a:pt x="112" y="37"/>
                    <a:pt x="109" y="32"/>
                  </a:cubicBezTo>
                  <a:cubicBezTo>
                    <a:pt x="116" y="27"/>
                    <a:pt x="116" y="27"/>
                    <a:pt x="116" y="27"/>
                  </a:cubicBezTo>
                  <a:cubicBezTo>
                    <a:pt x="120" y="34"/>
                    <a:pt x="123" y="42"/>
                    <a:pt x="125" y="50"/>
                  </a:cubicBezTo>
                  <a:cubicBezTo>
                    <a:pt x="125" y="51"/>
                    <a:pt x="125" y="52"/>
                    <a:pt x="124" y="53"/>
                  </a:cubicBezTo>
                  <a:cubicBezTo>
                    <a:pt x="124" y="54"/>
                    <a:pt x="123" y="55"/>
                    <a:pt x="121" y="55"/>
                  </a:cubicBezTo>
                  <a:cubicBezTo>
                    <a:pt x="117" y="55"/>
                    <a:pt x="114" y="58"/>
                    <a:pt x="114" y="62"/>
                  </a:cubicBezTo>
                  <a:cubicBezTo>
                    <a:pt x="114" y="67"/>
                    <a:pt x="117" y="70"/>
                    <a:pt x="121" y="70"/>
                  </a:cubicBezTo>
                  <a:cubicBezTo>
                    <a:pt x="123" y="70"/>
                    <a:pt x="124" y="71"/>
                    <a:pt x="124" y="72"/>
                  </a:cubicBezTo>
                  <a:cubicBezTo>
                    <a:pt x="125" y="73"/>
                    <a:pt x="125" y="74"/>
                    <a:pt x="125" y="75"/>
                  </a:cubicBezTo>
                  <a:cubicBezTo>
                    <a:pt x="123" y="83"/>
                    <a:pt x="120" y="91"/>
                    <a:pt x="116"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pt-PT"/>
            </a:p>
          </p:txBody>
        </p:sp>
        <p:sp>
          <p:nvSpPr>
            <p:cNvPr id="58" name="Freeform 149">
              <a:extLst>
                <a:ext uri="{FF2B5EF4-FFF2-40B4-BE49-F238E27FC236}">
                  <a16:creationId xmlns:a16="http://schemas.microsoft.com/office/drawing/2014/main" id="{12A35CEA-0353-9C45-9DBA-F573EFB3EB71}"/>
                </a:ext>
              </a:extLst>
            </p:cNvPr>
            <p:cNvSpPr>
              <a:spLocks/>
            </p:cNvSpPr>
            <p:nvPr/>
          </p:nvSpPr>
          <p:spPr bwMode="auto">
            <a:xfrm>
              <a:off x="1778" y="1689"/>
              <a:ext cx="478" cy="268"/>
            </a:xfrm>
            <a:custGeom>
              <a:avLst/>
              <a:gdLst>
                <a:gd name="T0" fmla="*/ 200 w 200"/>
                <a:gd name="T1" fmla="*/ 112 h 112"/>
                <a:gd name="T2" fmla="*/ 192 w 200"/>
                <a:gd name="T3" fmla="*/ 112 h 112"/>
                <a:gd name="T4" fmla="*/ 191 w 200"/>
                <a:gd name="T5" fmla="*/ 112 h 112"/>
                <a:gd name="T6" fmla="*/ 31 w 200"/>
                <a:gd name="T7" fmla="*/ 88 h 112"/>
                <a:gd name="T8" fmla="*/ 0 w 200"/>
                <a:gd name="T9" fmla="*/ 56 h 112"/>
                <a:gd name="T10" fmla="*/ 31 w 200"/>
                <a:gd name="T11" fmla="*/ 24 h 112"/>
                <a:gd name="T12" fmla="*/ 191 w 200"/>
                <a:gd name="T13" fmla="*/ 1 h 112"/>
                <a:gd name="T14" fmla="*/ 192 w 200"/>
                <a:gd name="T15" fmla="*/ 0 h 112"/>
                <a:gd name="T16" fmla="*/ 200 w 200"/>
                <a:gd name="T17" fmla="*/ 0 h 112"/>
                <a:gd name="T18" fmla="*/ 200 w 200"/>
                <a:gd name="T19" fmla="*/ 8 h 112"/>
                <a:gd name="T20" fmla="*/ 192 w 200"/>
                <a:gd name="T21" fmla="*/ 8 h 112"/>
                <a:gd name="T22" fmla="*/ 32 w 200"/>
                <a:gd name="T23" fmla="*/ 32 h 112"/>
                <a:gd name="T24" fmla="*/ 32 w 200"/>
                <a:gd name="T25" fmla="*/ 32 h 112"/>
                <a:gd name="T26" fmla="*/ 8 w 200"/>
                <a:gd name="T27" fmla="*/ 56 h 112"/>
                <a:gd name="T28" fmla="*/ 32 w 200"/>
                <a:gd name="T29" fmla="*/ 80 h 112"/>
                <a:gd name="T30" fmla="*/ 32 w 200"/>
                <a:gd name="T31" fmla="*/ 81 h 112"/>
                <a:gd name="T32" fmla="*/ 192 w 200"/>
                <a:gd name="T33" fmla="*/ 104 h 112"/>
                <a:gd name="T34" fmla="*/ 200 w 200"/>
                <a:gd name="T35" fmla="*/ 104 h 112"/>
                <a:gd name="T36" fmla="*/ 200 w 200"/>
                <a:gd name="T37"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112">
                  <a:moveTo>
                    <a:pt x="200" y="112"/>
                  </a:moveTo>
                  <a:cubicBezTo>
                    <a:pt x="192" y="112"/>
                    <a:pt x="192" y="112"/>
                    <a:pt x="192" y="112"/>
                  </a:cubicBezTo>
                  <a:cubicBezTo>
                    <a:pt x="191" y="112"/>
                    <a:pt x="191" y="112"/>
                    <a:pt x="191" y="112"/>
                  </a:cubicBezTo>
                  <a:cubicBezTo>
                    <a:pt x="31" y="88"/>
                    <a:pt x="31" y="88"/>
                    <a:pt x="31" y="88"/>
                  </a:cubicBezTo>
                  <a:cubicBezTo>
                    <a:pt x="14" y="88"/>
                    <a:pt x="0" y="74"/>
                    <a:pt x="0" y="56"/>
                  </a:cubicBezTo>
                  <a:cubicBezTo>
                    <a:pt x="0" y="39"/>
                    <a:pt x="14" y="25"/>
                    <a:pt x="31" y="24"/>
                  </a:cubicBezTo>
                  <a:cubicBezTo>
                    <a:pt x="191" y="1"/>
                    <a:pt x="191" y="1"/>
                    <a:pt x="191" y="1"/>
                  </a:cubicBezTo>
                  <a:cubicBezTo>
                    <a:pt x="191" y="1"/>
                    <a:pt x="191" y="0"/>
                    <a:pt x="192" y="0"/>
                  </a:cubicBezTo>
                  <a:cubicBezTo>
                    <a:pt x="200" y="0"/>
                    <a:pt x="200" y="0"/>
                    <a:pt x="200" y="0"/>
                  </a:cubicBezTo>
                  <a:cubicBezTo>
                    <a:pt x="200" y="8"/>
                    <a:pt x="200" y="8"/>
                    <a:pt x="200" y="8"/>
                  </a:cubicBezTo>
                  <a:cubicBezTo>
                    <a:pt x="192" y="8"/>
                    <a:pt x="192" y="8"/>
                    <a:pt x="192" y="8"/>
                  </a:cubicBezTo>
                  <a:cubicBezTo>
                    <a:pt x="32" y="32"/>
                    <a:pt x="32" y="32"/>
                    <a:pt x="32" y="32"/>
                  </a:cubicBezTo>
                  <a:cubicBezTo>
                    <a:pt x="32" y="32"/>
                    <a:pt x="32" y="32"/>
                    <a:pt x="32" y="32"/>
                  </a:cubicBezTo>
                  <a:cubicBezTo>
                    <a:pt x="18" y="32"/>
                    <a:pt x="8" y="43"/>
                    <a:pt x="8" y="56"/>
                  </a:cubicBezTo>
                  <a:cubicBezTo>
                    <a:pt x="8" y="70"/>
                    <a:pt x="18" y="80"/>
                    <a:pt x="32" y="80"/>
                  </a:cubicBezTo>
                  <a:cubicBezTo>
                    <a:pt x="32" y="80"/>
                    <a:pt x="32" y="81"/>
                    <a:pt x="32" y="81"/>
                  </a:cubicBezTo>
                  <a:cubicBezTo>
                    <a:pt x="192" y="104"/>
                    <a:pt x="192" y="104"/>
                    <a:pt x="192" y="104"/>
                  </a:cubicBezTo>
                  <a:cubicBezTo>
                    <a:pt x="200" y="104"/>
                    <a:pt x="200" y="104"/>
                    <a:pt x="200" y="104"/>
                  </a:cubicBezTo>
                  <a:lnTo>
                    <a:pt x="20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pt-PT"/>
            </a:p>
          </p:txBody>
        </p:sp>
        <p:sp>
          <p:nvSpPr>
            <p:cNvPr id="59" name="Rectangle 150">
              <a:extLst>
                <a:ext uri="{FF2B5EF4-FFF2-40B4-BE49-F238E27FC236}">
                  <a16:creationId xmlns:a16="http://schemas.microsoft.com/office/drawing/2014/main" id="{D01A78E2-FA96-6245-B697-02A651534C07}"/>
                </a:ext>
              </a:extLst>
            </p:cNvPr>
            <p:cNvSpPr>
              <a:spLocks noChangeArrowheads="1"/>
            </p:cNvSpPr>
            <p:nvPr/>
          </p:nvSpPr>
          <p:spPr bwMode="auto">
            <a:xfrm>
              <a:off x="2122" y="1813"/>
              <a:ext cx="19" cy="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pt-PT"/>
            </a:p>
          </p:txBody>
        </p:sp>
        <p:sp>
          <p:nvSpPr>
            <p:cNvPr id="60" name="Rectangle 151">
              <a:extLst>
                <a:ext uri="{FF2B5EF4-FFF2-40B4-BE49-F238E27FC236}">
                  <a16:creationId xmlns:a16="http://schemas.microsoft.com/office/drawing/2014/main" id="{51ADE309-CC67-B545-94B4-44197D561335}"/>
                </a:ext>
              </a:extLst>
            </p:cNvPr>
            <p:cNvSpPr>
              <a:spLocks noChangeArrowheads="1"/>
            </p:cNvSpPr>
            <p:nvPr/>
          </p:nvSpPr>
          <p:spPr bwMode="auto">
            <a:xfrm>
              <a:off x="2160" y="1813"/>
              <a:ext cx="19" cy="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pt-PT"/>
            </a:p>
          </p:txBody>
        </p:sp>
        <p:sp>
          <p:nvSpPr>
            <p:cNvPr id="61" name="Rectangle 152">
              <a:extLst>
                <a:ext uri="{FF2B5EF4-FFF2-40B4-BE49-F238E27FC236}">
                  <a16:creationId xmlns:a16="http://schemas.microsoft.com/office/drawing/2014/main" id="{F85F02E6-7AE5-5C44-A002-EE10A9FADA64}"/>
                </a:ext>
              </a:extLst>
            </p:cNvPr>
            <p:cNvSpPr>
              <a:spLocks noChangeArrowheads="1"/>
            </p:cNvSpPr>
            <p:nvPr/>
          </p:nvSpPr>
          <p:spPr bwMode="auto">
            <a:xfrm>
              <a:off x="2199" y="1813"/>
              <a:ext cx="19" cy="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pt-PT"/>
            </a:p>
          </p:txBody>
        </p:sp>
        <p:sp>
          <p:nvSpPr>
            <p:cNvPr id="62" name="Freeform 153">
              <a:extLst>
                <a:ext uri="{FF2B5EF4-FFF2-40B4-BE49-F238E27FC236}">
                  <a16:creationId xmlns:a16="http://schemas.microsoft.com/office/drawing/2014/main" id="{DC80C611-DF10-484E-91B7-D1F4FA5DF1BB}"/>
                </a:ext>
              </a:extLst>
            </p:cNvPr>
            <p:cNvSpPr>
              <a:spLocks noEditPoints="1"/>
            </p:cNvSpPr>
            <p:nvPr/>
          </p:nvSpPr>
          <p:spPr bwMode="auto">
            <a:xfrm>
              <a:off x="1817" y="1785"/>
              <a:ext cx="76" cy="76"/>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8"/>
                    <a:pt x="7" y="0"/>
                    <a:pt x="16" y="0"/>
                  </a:cubicBezTo>
                  <a:cubicBezTo>
                    <a:pt x="25" y="0"/>
                    <a:pt x="32" y="8"/>
                    <a:pt x="32" y="16"/>
                  </a:cubicBezTo>
                  <a:cubicBezTo>
                    <a:pt x="32" y="25"/>
                    <a:pt x="25" y="32"/>
                    <a:pt x="16" y="32"/>
                  </a:cubicBezTo>
                  <a:close/>
                  <a:moveTo>
                    <a:pt x="16" y="8"/>
                  </a:moveTo>
                  <a:cubicBezTo>
                    <a:pt x="11" y="8"/>
                    <a:pt x="8" y="12"/>
                    <a:pt x="8" y="16"/>
                  </a:cubicBezTo>
                  <a:cubicBezTo>
                    <a:pt x="8" y="21"/>
                    <a:pt x="11" y="24"/>
                    <a:pt x="16" y="24"/>
                  </a:cubicBezTo>
                  <a:cubicBezTo>
                    <a:pt x="20" y="24"/>
                    <a:pt x="24" y="21"/>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pt-PT"/>
            </a:p>
          </p:txBody>
        </p:sp>
      </p:grpSp>
      <p:grpSp>
        <p:nvGrpSpPr>
          <p:cNvPr id="65" name="Group 64">
            <a:extLst>
              <a:ext uri="{FF2B5EF4-FFF2-40B4-BE49-F238E27FC236}">
                <a16:creationId xmlns:a16="http://schemas.microsoft.com/office/drawing/2014/main" id="{E8EB6B2F-11EC-314A-8A0A-7ED14A325E64}"/>
              </a:ext>
            </a:extLst>
          </p:cNvPr>
          <p:cNvGrpSpPr/>
          <p:nvPr/>
        </p:nvGrpSpPr>
        <p:grpSpPr>
          <a:xfrm>
            <a:off x="5905226" y="2103542"/>
            <a:ext cx="461904" cy="545725"/>
            <a:chOff x="-1630363" y="-2108200"/>
            <a:chExt cx="971550" cy="1147856"/>
          </a:xfrm>
          <a:solidFill>
            <a:srgbClr val="01A5E0"/>
          </a:solidFill>
        </p:grpSpPr>
        <p:sp>
          <p:nvSpPr>
            <p:cNvPr id="66" name="Freeform 27">
              <a:extLst>
                <a:ext uri="{FF2B5EF4-FFF2-40B4-BE49-F238E27FC236}">
                  <a16:creationId xmlns:a16="http://schemas.microsoft.com/office/drawing/2014/main" id="{DEDAD76D-1694-C048-BDB9-59842B758A6A}"/>
                </a:ext>
              </a:extLst>
            </p:cNvPr>
            <p:cNvSpPr>
              <a:spLocks/>
            </p:cNvSpPr>
            <p:nvPr/>
          </p:nvSpPr>
          <p:spPr bwMode="auto">
            <a:xfrm>
              <a:off x="-1630363" y="-2108200"/>
              <a:ext cx="971550" cy="909637"/>
            </a:xfrm>
            <a:custGeom>
              <a:avLst/>
              <a:gdLst>
                <a:gd name="T0" fmla="*/ 612 w 612"/>
                <a:gd name="T1" fmla="*/ 573 h 573"/>
                <a:gd name="T2" fmla="*/ 488 w 612"/>
                <a:gd name="T3" fmla="*/ 573 h 573"/>
                <a:gd name="T4" fmla="*/ 488 w 612"/>
                <a:gd name="T5" fmla="*/ 554 h 573"/>
                <a:gd name="T6" fmla="*/ 593 w 612"/>
                <a:gd name="T7" fmla="*/ 554 h 573"/>
                <a:gd name="T8" fmla="*/ 593 w 612"/>
                <a:gd name="T9" fmla="*/ 19 h 573"/>
                <a:gd name="T10" fmla="*/ 19 w 612"/>
                <a:gd name="T11" fmla="*/ 19 h 573"/>
                <a:gd name="T12" fmla="*/ 19 w 612"/>
                <a:gd name="T13" fmla="*/ 554 h 573"/>
                <a:gd name="T14" fmla="*/ 124 w 612"/>
                <a:gd name="T15" fmla="*/ 554 h 573"/>
                <a:gd name="T16" fmla="*/ 124 w 612"/>
                <a:gd name="T17" fmla="*/ 573 h 573"/>
                <a:gd name="T18" fmla="*/ 0 w 612"/>
                <a:gd name="T19" fmla="*/ 573 h 573"/>
                <a:gd name="T20" fmla="*/ 0 w 612"/>
                <a:gd name="T21" fmla="*/ 0 h 573"/>
                <a:gd name="T22" fmla="*/ 612 w 612"/>
                <a:gd name="T23" fmla="*/ 0 h 573"/>
                <a:gd name="T24" fmla="*/ 612 w 612"/>
                <a:gd name="T25" fmla="*/ 573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2" h="573">
                  <a:moveTo>
                    <a:pt x="612" y="573"/>
                  </a:moveTo>
                  <a:lnTo>
                    <a:pt x="488" y="573"/>
                  </a:lnTo>
                  <a:lnTo>
                    <a:pt x="488" y="554"/>
                  </a:lnTo>
                  <a:lnTo>
                    <a:pt x="593" y="554"/>
                  </a:lnTo>
                  <a:lnTo>
                    <a:pt x="593" y="19"/>
                  </a:lnTo>
                  <a:lnTo>
                    <a:pt x="19" y="19"/>
                  </a:lnTo>
                  <a:lnTo>
                    <a:pt x="19" y="554"/>
                  </a:lnTo>
                  <a:lnTo>
                    <a:pt x="124" y="554"/>
                  </a:lnTo>
                  <a:lnTo>
                    <a:pt x="124" y="573"/>
                  </a:lnTo>
                  <a:lnTo>
                    <a:pt x="0" y="573"/>
                  </a:lnTo>
                  <a:lnTo>
                    <a:pt x="0" y="0"/>
                  </a:lnTo>
                  <a:lnTo>
                    <a:pt x="612" y="0"/>
                  </a:lnTo>
                  <a:lnTo>
                    <a:pt x="612" y="5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pt-PT"/>
            </a:p>
          </p:txBody>
        </p:sp>
        <p:sp>
          <p:nvSpPr>
            <p:cNvPr id="67" name="Rectangle 28">
              <a:extLst>
                <a:ext uri="{FF2B5EF4-FFF2-40B4-BE49-F238E27FC236}">
                  <a16:creationId xmlns:a16="http://schemas.microsoft.com/office/drawing/2014/main" id="{765FAB2B-AE78-A441-8B93-10D0577C87CF}"/>
                </a:ext>
              </a:extLst>
            </p:cNvPr>
            <p:cNvSpPr>
              <a:spLocks noChangeArrowheads="1"/>
            </p:cNvSpPr>
            <p:nvPr/>
          </p:nvSpPr>
          <p:spPr bwMode="auto">
            <a:xfrm>
              <a:off x="-1616076" y="-1987550"/>
              <a:ext cx="941388" cy="317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pt-PT"/>
            </a:p>
          </p:txBody>
        </p:sp>
        <p:sp>
          <p:nvSpPr>
            <p:cNvPr id="68" name="Rectangle 29">
              <a:extLst>
                <a:ext uri="{FF2B5EF4-FFF2-40B4-BE49-F238E27FC236}">
                  <a16:creationId xmlns:a16="http://schemas.microsoft.com/office/drawing/2014/main" id="{F10B5958-AC78-2E45-91B5-C0B158F11A25}"/>
                </a:ext>
              </a:extLst>
            </p:cNvPr>
            <p:cNvSpPr>
              <a:spLocks noChangeArrowheads="1"/>
            </p:cNvSpPr>
            <p:nvPr/>
          </p:nvSpPr>
          <p:spPr bwMode="auto">
            <a:xfrm>
              <a:off x="-1577184" y="-2047875"/>
              <a:ext cx="30163" cy="301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pt-PT"/>
            </a:p>
          </p:txBody>
        </p:sp>
        <p:sp>
          <p:nvSpPr>
            <p:cNvPr id="69" name="Rectangle 30">
              <a:extLst>
                <a:ext uri="{FF2B5EF4-FFF2-40B4-BE49-F238E27FC236}">
                  <a16:creationId xmlns:a16="http://schemas.microsoft.com/office/drawing/2014/main" id="{0357D430-0F82-4F40-89C1-FA7787674EA7}"/>
                </a:ext>
              </a:extLst>
            </p:cNvPr>
            <p:cNvSpPr>
              <a:spLocks noChangeArrowheads="1"/>
            </p:cNvSpPr>
            <p:nvPr/>
          </p:nvSpPr>
          <p:spPr bwMode="auto">
            <a:xfrm>
              <a:off x="-1516859" y="-2047875"/>
              <a:ext cx="30163" cy="301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pt-PT"/>
            </a:p>
          </p:txBody>
        </p:sp>
        <p:sp>
          <p:nvSpPr>
            <p:cNvPr id="70" name="Rectangle 31">
              <a:extLst>
                <a:ext uri="{FF2B5EF4-FFF2-40B4-BE49-F238E27FC236}">
                  <a16:creationId xmlns:a16="http://schemas.microsoft.com/office/drawing/2014/main" id="{FAB861B6-B97B-9246-9EF0-0D34E45E7B21}"/>
                </a:ext>
              </a:extLst>
            </p:cNvPr>
            <p:cNvSpPr>
              <a:spLocks noChangeArrowheads="1"/>
            </p:cNvSpPr>
            <p:nvPr/>
          </p:nvSpPr>
          <p:spPr bwMode="auto">
            <a:xfrm>
              <a:off x="-1456534" y="-2047875"/>
              <a:ext cx="31750" cy="301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pt-PT"/>
            </a:p>
          </p:txBody>
        </p:sp>
        <p:sp>
          <p:nvSpPr>
            <p:cNvPr id="71" name="Rectangle 32">
              <a:extLst>
                <a:ext uri="{FF2B5EF4-FFF2-40B4-BE49-F238E27FC236}">
                  <a16:creationId xmlns:a16="http://schemas.microsoft.com/office/drawing/2014/main" id="{CA1F31FC-0847-B348-A857-C1318DB5A3DF}"/>
                </a:ext>
              </a:extLst>
            </p:cNvPr>
            <p:cNvSpPr>
              <a:spLocks noChangeArrowheads="1"/>
            </p:cNvSpPr>
            <p:nvPr/>
          </p:nvSpPr>
          <p:spPr bwMode="auto">
            <a:xfrm>
              <a:off x="-1394622" y="-2092325"/>
              <a:ext cx="30163"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pt-PT"/>
            </a:p>
          </p:txBody>
        </p:sp>
        <p:sp>
          <p:nvSpPr>
            <p:cNvPr id="72" name="Rectangle 33">
              <a:extLst>
                <a:ext uri="{FF2B5EF4-FFF2-40B4-BE49-F238E27FC236}">
                  <a16:creationId xmlns:a16="http://schemas.microsoft.com/office/drawing/2014/main" id="{7DB07115-1EB2-3D48-B351-F44BDDF59D67}"/>
                </a:ext>
              </a:extLst>
            </p:cNvPr>
            <p:cNvSpPr>
              <a:spLocks noChangeArrowheads="1"/>
            </p:cNvSpPr>
            <p:nvPr/>
          </p:nvSpPr>
          <p:spPr bwMode="auto">
            <a:xfrm>
              <a:off x="-1327151" y="-2047875"/>
              <a:ext cx="608013" cy="301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pt-PT"/>
            </a:p>
          </p:txBody>
        </p:sp>
        <p:sp>
          <p:nvSpPr>
            <p:cNvPr id="73" name="Freeform 34">
              <a:extLst>
                <a:ext uri="{FF2B5EF4-FFF2-40B4-BE49-F238E27FC236}">
                  <a16:creationId xmlns:a16="http://schemas.microsoft.com/office/drawing/2014/main" id="{D56B607A-89EA-6041-A6DD-D4711332E6AC}"/>
                </a:ext>
              </a:extLst>
            </p:cNvPr>
            <p:cNvSpPr>
              <a:spLocks/>
            </p:cNvSpPr>
            <p:nvPr/>
          </p:nvSpPr>
          <p:spPr bwMode="auto">
            <a:xfrm>
              <a:off x="-1570038" y="-1925638"/>
              <a:ext cx="850900" cy="666750"/>
            </a:xfrm>
            <a:custGeom>
              <a:avLst/>
              <a:gdLst>
                <a:gd name="T0" fmla="*/ 536 w 536"/>
                <a:gd name="T1" fmla="*/ 420 h 420"/>
                <a:gd name="T2" fmla="*/ 450 w 536"/>
                <a:gd name="T3" fmla="*/ 420 h 420"/>
                <a:gd name="T4" fmla="*/ 450 w 536"/>
                <a:gd name="T5" fmla="*/ 401 h 420"/>
                <a:gd name="T6" fmla="*/ 517 w 536"/>
                <a:gd name="T7" fmla="*/ 401 h 420"/>
                <a:gd name="T8" fmla="*/ 517 w 536"/>
                <a:gd name="T9" fmla="*/ 19 h 420"/>
                <a:gd name="T10" fmla="*/ 19 w 536"/>
                <a:gd name="T11" fmla="*/ 19 h 420"/>
                <a:gd name="T12" fmla="*/ 19 w 536"/>
                <a:gd name="T13" fmla="*/ 401 h 420"/>
                <a:gd name="T14" fmla="*/ 86 w 536"/>
                <a:gd name="T15" fmla="*/ 401 h 420"/>
                <a:gd name="T16" fmla="*/ 86 w 536"/>
                <a:gd name="T17" fmla="*/ 420 h 420"/>
                <a:gd name="T18" fmla="*/ 0 w 536"/>
                <a:gd name="T19" fmla="*/ 420 h 420"/>
                <a:gd name="T20" fmla="*/ 0 w 536"/>
                <a:gd name="T21" fmla="*/ 0 h 420"/>
                <a:gd name="T22" fmla="*/ 536 w 536"/>
                <a:gd name="T23" fmla="*/ 0 h 420"/>
                <a:gd name="T24" fmla="*/ 536 w 536"/>
                <a:gd name="T25" fmla="*/ 42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6" h="420">
                  <a:moveTo>
                    <a:pt x="536" y="420"/>
                  </a:moveTo>
                  <a:lnTo>
                    <a:pt x="450" y="420"/>
                  </a:lnTo>
                  <a:lnTo>
                    <a:pt x="450" y="401"/>
                  </a:lnTo>
                  <a:lnTo>
                    <a:pt x="517" y="401"/>
                  </a:lnTo>
                  <a:lnTo>
                    <a:pt x="517" y="19"/>
                  </a:lnTo>
                  <a:lnTo>
                    <a:pt x="19" y="19"/>
                  </a:lnTo>
                  <a:lnTo>
                    <a:pt x="19" y="401"/>
                  </a:lnTo>
                  <a:lnTo>
                    <a:pt x="86" y="401"/>
                  </a:lnTo>
                  <a:lnTo>
                    <a:pt x="86" y="420"/>
                  </a:lnTo>
                  <a:lnTo>
                    <a:pt x="0" y="420"/>
                  </a:lnTo>
                  <a:lnTo>
                    <a:pt x="0" y="0"/>
                  </a:lnTo>
                  <a:lnTo>
                    <a:pt x="536" y="0"/>
                  </a:lnTo>
                  <a:lnTo>
                    <a:pt x="536" y="4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pt-PT"/>
            </a:p>
          </p:txBody>
        </p:sp>
        <p:sp>
          <p:nvSpPr>
            <p:cNvPr id="74" name="Freeform 206">
              <a:extLst>
                <a:ext uri="{FF2B5EF4-FFF2-40B4-BE49-F238E27FC236}">
                  <a16:creationId xmlns:a16="http://schemas.microsoft.com/office/drawing/2014/main" id="{DFE85927-1767-5E4D-860E-3AB9411CD2DE}"/>
                </a:ext>
              </a:extLst>
            </p:cNvPr>
            <p:cNvSpPr>
              <a:spLocks/>
            </p:cNvSpPr>
            <p:nvPr/>
          </p:nvSpPr>
          <p:spPr bwMode="auto">
            <a:xfrm>
              <a:off x="-1041518" y="-1671515"/>
              <a:ext cx="163513" cy="633413"/>
            </a:xfrm>
            <a:custGeom>
              <a:avLst/>
              <a:gdLst>
                <a:gd name="T0" fmla="*/ 35 w 43"/>
                <a:gd name="T1" fmla="*/ 167 h 167"/>
                <a:gd name="T2" fmla="*/ 27 w 43"/>
                <a:gd name="T3" fmla="*/ 167 h 167"/>
                <a:gd name="T4" fmla="*/ 27 w 43"/>
                <a:gd name="T5" fmla="*/ 135 h 167"/>
                <a:gd name="T6" fmla="*/ 27 w 43"/>
                <a:gd name="T7" fmla="*/ 134 h 167"/>
                <a:gd name="T8" fmla="*/ 35 w 43"/>
                <a:gd name="T9" fmla="*/ 91 h 167"/>
                <a:gd name="T10" fmla="*/ 35 w 43"/>
                <a:gd name="T11" fmla="*/ 55 h 167"/>
                <a:gd name="T12" fmla="*/ 0 w 43"/>
                <a:gd name="T13" fmla="*/ 6 h 167"/>
                <a:gd name="T14" fmla="*/ 5 w 43"/>
                <a:gd name="T15" fmla="*/ 0 h 167"/>
                <a:gd name="T16" fmla="*/ 43 w 43"/>
                <a:gd name="T17" fmla="*/ 55 h 167"/>
                <a:gd name="T18" fmla="*/ 43 w 43"/>
                <a:gd name="T19" fmla="*/ 91 h 167"/>
                <a:gd name="T20" fmla="*/ 43 w 43"/>
                <a:gd name="T21" fmla="*/ 92 h 167"/>
                <a:gd name="T22" fmla="*/ 35 w 43"/>
                <a:gd name="T23" fmla="*/ 135 h 167"/>
                <a:gd name="T24" fmla="*/ 35 w 43"/>
                <a:gd name="T25"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67">
                  <a:moveTo>
                    <a:pt x="35" y="167"/>
                  </a:moveTo>
                  <a:cubicBezTo>
                    <a:pt x="27" y="167"/>
                    <a:pt x="27" y="167"/>
                    <a:pt x="27" y="167"/>
                  </a:cubicBezTo>
                  <a:cubicBezTo>
                    <a:pt x="27" y="135"/>
                    <a:pt x="27" y="135"/>
                    <a:pt x="27" y="135"/>
                  </a:cubicBezTo>
                  <a:cubicBezTo>
                    <a:pt x="27" y="135"/>
                    <a:pt x="27" y="135"/>
                    <a:pt x="27" y="134"/>
                  </a:cubicBezTo>
                  <a:cubicBezTo>
                    <a:pt x="35" y="91"/>
                    <a:pt x="35" y="91"/>
                    <a:pt x="35" y="91"/>
                  </a:cubicBezTo>
                  <a:cubicBezTo>
                    <a:pt x="35" y="55"/>
                    <a:pt x="35" y="55"/>
                    <a:pt x="35" y="55"/>
                  </a:cubicBezTo>
                  <a:cubicBezTo>
                    <a:pt x="35" y="37"/>
                    <a:pt x="10" y="14"/>
                    <a:pt x="0" y="6"/>
                  </a:cubicBezTo>
                  <a:cubicBezTo>
                    <a:pt x="5" y="0"/>
                    <a:pt x="5" y="0"/>
                    <a:pt x="5" y="0"/>
                  </a:cubicBezTo>
                  <a:cubicBezTo>
                    <a:pt x="7" y="1"/>
                    <a:pt x="43" y="29"/>
                    <a:pt x="43" y="55"/>
                  </a:cubicBezTo>
                  <a:cubicBezTo>
                    <a:pt x="43" y="91"/>
                    <a:pt x="43" y="91"/>
                    <a:pt x="43" y="91"/>
                  </a:cubicBezTo>
                  <a:cubicBezTo>
                    <a:pt x="43" y="91"/>
                    <a:pt x="43" y="92"/>
                    <a:pt x="43" y="92"/>
                  </a:cubicBezTo>
                  <a:cubicBezTo>
                    <a:pt x="35" y="135"/>
                    <a:pt x="35" y="135"/>
                    <a:pt x="35" y="135"/>
                  </a:cubicBezTo>
                  <a:lnTo>
                    <a:pt x="35" y="1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pt-PT"/>
            </a:p>
          </p:txBody>
        </p:sp>
        <p:sp>
          <p:nvSpPr>
            <p:cNvPr id="75" name="Freeform 207">
              <a:extLst>
                <a:ext uri="{FF2B5EF4-FFF2-40B4-BE49-F238E27FC236}">
                  <a16:creationId xmlns:a16="http://schemas.microsoft.com/office/drawing/2014/main" id="{D825D51F-4734-1F4D-9196-D2A79B7069ED}"/>
                </a:ext>
              </a:extLst>
            </p:cNvPr>
            <p:cNvSpPr>
              <a:spLocks/>
            </p:cNvSpPr>
            <p:nvPr/>
          </p:nvSpPr>
          <p:spPr bwMode="auto">
            <a:xfrm>
              <a:off x="-1395530" y="-1858840"/>
              <a:ext cx="381000" cy="547688"/>
            </a:xfrm>
            <a:custGeom>
              <a:avLst/>
              <a:gdLst>
                <a:gd name="T0" fmla="*/ 76 w 100"/>
                <a:gd name="T1" fmla="*/ 144 h 144"/>
                <a:gd name="T2" fmla="*/ 8 w 100"/>
                <a:gd name="T3" fmla="*/ 144 h 144"/>
                <a:gd name="T4" fmla="*/ 0 w 100"/>
                <a:gd name="T5" fmla="*/ 136 h 144"/>
                <a:gd name="T6" fmla="*/ 0 w 100"/>
                <a:gd name="T7" fmla="*/ 8 h 144"/>
                <a:gd name="T8" fmla="*/ 8 w 100"/>
                <a:gd name="T9" fmla="*/ 0 h 144"/>
                <a:gd name="T10" fmla="*/ 92 w 100"/>
                <a:gd name="T11" fmla="*/ 0 h 144"/>
                <a:gd name="T12" fmla="*/ 100 w 100"/>
                <a:gd name="T13" fmla="*/ 8 h 144"/>
                <a:gd name="T14" fmla="*/ 100 w 100"/>
                <a:gd name="T15" fmla="*/ 108 h 144"/>
                <a:gd name="T16" fmla="*/ 92 w 100"/>
                <a:gd name="T17" fmla="*/ 108 h 144"/>
                <a:gd name="T18" fmla="*/ 92 w 100"/>
                <a:gd name="T19" fmla="*/ 8 h 144"/>
                <a:gd name="T20" fmla="*/ 8 w 100"/>
                <a:gd name="T21" fmla="*/ 8 h 144"/>
                <a:gd name="T22" fmla="*/ 8 w 100"/>
                <a:gd name="T23" fmla="*/ 136 h 144"/>
                <a:gd name="T24" fmla="*/ 76 w 100"/>
                <a:gd name="T25" fmla="*/ 136 h 144"/>
                <a:gd name="T26" fmla="*/ 76 w 100"/>
                <a:gd name="T2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144">
                  <a:moveTo>
                    <a:pt x="76" y="144"/>
                  </a:moveTo>
                  <a:cubicBezTo>
                    <a:pt x="8" y="144"/>
                    <a:pt x="8" y="144"/>
                    <a:pt x="8" y="144"/>
                  </a:cubicBezTo>
                  <a:cubicBezTo>
                    <a:pt x="3" y="144"/>
                    <a:pt x="0" y="140"/>
                    <a:pt x="0" y="136"/>
                  </a:cubicBezTo>
                  <a:cubicBezTo>
                    <a:pt x="0" y="8"/>
                    <a:pt x="0" y="8"/>
                    <a:pt x="0" y="8"/>
                  </a:cubicBezTo>
                  <a:cubicBezTo>
                    <a:pt x="0" y="4"/>
                    <a:pt x="3" y="0"/>
                    <a:pt x="8" y="0"/>
                  </a:cubicBezTo>
                  <a:cubicBezTo>
                    <a:pt x="92" y="0"/>
                    <a:pt x="92" y="0"/>
                    <a:pt x="92" y="0"/>
                  </a:cubicBezTo>
                  <a:cubicBezTo>
                    <a:pt x="96" y="0"/>
                    <a:pt x="100" y="4"/>
                    <a:pt x="100" y="8"/>
                  </a:cubicBezTo>
                  <a:cubicBezTo>
                    <a:pt x="100" y="108"/>
                    <a:pt x="100" y="108"/>
                    <a:pt x="100" y="108"/>
                  </a:cubicBezTo>
                  <a:cubicBezTo>
                    <a:pt x="92" y="108"/>
                    <a:pt x="92" y="108"/>
                    <a:pt x="92" y="108"/>
                  </a:cubicBezTo>
                  <a:cubicBezTo>
                    <a:pt x="92" y="8"/>
                    <a:pt x="92" y="8"/>
                    <a:pt x="92" y="8"/>
                  </a:cubicBezTo>
                  <a:cubicBezTo>
                    <a:pt x="8" y="8"/>
                    <a:pt x="8" y="8"/>
                    <a:pt x="8" y="8"/>
                  </a:cubicBezTo>
                  <a:cubicBezTo>
                    <a:pt x="8" y="136"/>
                    <a:pt x="8" y="136"/>
                    <a:pt x="8" y="136"/>
                  </a:cubicBezTo>
                  <a:cubicBezTo>
                    <a:pt x="76" y="136"/>
                    <a:pt x="76" y="136"/>
                    <a:pt x="76" y="136"/>
                  </a:cubicBezTo>
                  <a:lnTo>
                    <a:pt x="76"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pt-PT"/>
            </a:p>
          </p:txBody>
        </p:sp>
        <p:sp>
          <p:nvSpPr>
            <p:cNvPr id="76" name="Freeform 208">
              <a:extLst>
                <a:ext uri="{FF2B5EF4-FFF2-40B4-BE49-F238E27FC236}">
                  <a16:creationId xmlns:a16="http://schemas.microsoft.com/office/drawing/2014/main" id="{4AA0FC6B-8A3F-6846-9313-0705423F5176}"/>
                </a:ext>
              </a:extLst>
            </p:cNvPr>
            <p:cNvSpPr>
              <a:spLocks/>
            </p:cNvSpPr>
            <p:nvPr/>
          </p:nvSpPr>
          <p:spPr bwMode="auto">
            <a:xfrm>
              <a:off x="-1257418" y="-1280990"/>
              <a:ext cx="90488" cy="242888"/>
            </a:xfrm>
            <a:custGeom>
              <a:avLst/>
              <a:gdLst>
                <a:gd name="T0" fmla="*/ 24 w 24"/>
                <a:gd name="T1" fmla="*/ 64 h 64"/>
                <a:gd name="T2" fmla="*/ 16 w 24"/>
                <a:gd name="T3" fmla="*/ 64 h 64"/>
                <a:gd name="T4" fmla="*/ 16 w 24"/>
                <a:gd name="T5" fmla="*/ 41 h 64"/>
                <a:gd name="T6" fmla="*/ 0 w 24"/>
                <a:gd name="T7" fmla="*/ 0 h 64"/>
                <a:gd name="T8" fmla="*/ 8 w 24"/>
                <a:gd name="T9" fmla="*/ 0 h 64"/>
                <a:gd name="T10" fmla="*/ 23 w 24"/>
                <a:gd name="T11" fmla="*/ 38 h 64"/>
                <a:gd name="T12" fmla="*/ 24 w 24"/>
                <a:gd name="T13" fmla="*/ 40 h 64"/>
                <a:gd name="T14" fmla="*/ 24 w 24"/>
                <a:gd name="T15" fmla="*/ 64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64">
                  <a:moveTo>
                    <a:pt x="24" y="64"/>
                  </a:moveTo>
                  <a:cubicBezTo>
                    <a:pt x="16" y="64"/>
                    <a:pt x="16" y="64"/>
                    <a:pt x="16" y="64"/>
                  </a:cubicBezTo>
                  <a:cubicBezTo>
                    <a:pt x="16" y="41"/>
                    <a:pt x="16" y="41"/>
                    <a:pt x="16" y="41"/>
                  </a:cubicBezTo>
                  <a:cubicBezTo>
                    <a:pt x="12" y="37"/>
                    <a:pt x="0" y="19"/>
                    <a:pt x="0" y="0"/>
                  </a:cubicBezTo>
                  <a:cubicBezTo>
                    <a:pt x="8" y="0"/>
                    <a:pt x="8" y="0"/>
                    <a:pt x="8" y="0"/>
                  </a:cubicBezTo>
                  <a:cubicBezTo>
                    <a:pt x="8" y="18"/>
                    <a:pt x="23" y="37"/>
                    <a:pt x="23" y="38"/>
                  </a:cubicBezTo>
                  <a:cubicBezTo>
                    <a:pt x="23" y="38"/>
                    <a:pt x="24" y="39"/>
                    <a:pt x="24" y="40"/>
                  </a:cubicBezTo>
                  <a:lnTo>
                    <a:pt x="24"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pt-PT"/>
            </a:p>
          </p:txBody>
        </p:sp>
        <p:sp>
          <p:nvSpPr>
            <p:cNvPr id="77" name="Freeform 209">
              <a:extLst>
                <a:ext uri="{FF2B5EF4-FFF2-40B4-BE49-F238E27FC236}">
                  <a16:creationId xmlns:a16="http://schemas.microsoft.com/office/drawing/2014/main" id="{B6C29F46-732C-2347-8102-B7FCFE35017F}"/>
                </a:ext>
              </a:extLst>
            </p:cNvPr>
            <p:cNvSpPr>
              <a:spLocks/>
            </p:cNvSpPr>
            <p:nvPr/>
          </p:nvSpPr>
          <p:spPr bwMode="auto">
            <a:xfrm>
              <a:off x="-1254243" y="-1596902"/>
              <a:ext cx="266700" cy="422275"/>
            </a:xfrm>
            <a:custGeom>
              <a:avLst/>
              <a:gdLst>
                <a:gd name="T0" fmla="*/ 63 w 70"/>
                <a:gd name="T1" fmla="*/ 111 h 111"/>
                <a:gd name="T2" fmla="*/ 35 w 70"/>
                <a:gd name="T3" fmla="*/ 61 h 111"/>
                <a:gd name="T4" fmla="*/ 8 w 70"/>
                <a:gd name="T5" fmla="*/ 34 h 111"/>
                <a:gd name="T6" fmla="*/ 7 w 70"/>
                <a:gd name="T7" fmla="*/ 33 h 111"/>
                <a:gd name="T8" fmla="*/ 8 w 70"/>
                <a:gd name="T9" fmla="*/ 8 h 111"/>
                <a:gd name="T10" fmla="*/ 33 w 70"/>
                <a:gd name="T11" fmla="*/ 8 h 111"/>
                <a:gd name="T12" fmla="*/ 34 w 70"/>
                <a:gd name="T13" fmla="*/ 8 h 111"/>
                <a:gd name="T14" fmla="*/ 70 w 70"/>
                <a:gd name="T15" fmla="*/ 44 h 111"/>
                <a:gd name="T16" fmla="*/ 64 w 70"/>
                <a:gd name="T17" fmla="*/ 50 h 111"/>
                <a:gd name="T18" fmla="*/ 28 w 70"/>
                <a:gd name="T19" fmla="*/ 14 h 111"/>
                <a:gd name="T20" fmla="*/ 14 w 70"/>
                <a:gd name="T21" fmla="*/ 14 h 111"/>
                <a:gd name="T22" fmla="*/ 14 w 70"/>
                <a:gd name="T23" fmla="*/ 29 h 111"/>
                <a:gd name="T24" fmla="*/ 42 w 70"/>
                <a:gd name="T25" fmla="*/ 56 h 111"/>
                <a:gd name="T26" fmla="*/ 43 w 70"/>
                <a:gd name="T27" fmla="*/ 59 h 111"/>
                <a:gd name="T28" fmla="*/ 63 w 70"/>
                <a:gd name="T29" fmla="*/ 103 h 111"/>
                <a:gd name="T30" fmla="*/ 63 w 70"/>
                <a:gd name="T31"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111">
                  <a:moveTo>
                    <a:pt x="63" y="111"/>
                  </a:moveTo>
                  <a:cubicBezTo>
                    <a:pt x="46" y="111"/>
                    <a:pt x="36" y="75"/>
                    <a:pt x="35" y="61"/>
                  </a:cubicBezTo>
                  <a:cubicBezTo>
                    <a:pt x="8" y="34"/>
                    <a:pt x="8" y="34"/>
                    <a:pt x="8" y="34"/>
                  </a:cubicBezTo>
                  <a:cubicBezTo>
                    <a:pt x="8" y="34"/>
                    <a:pt x="8" y="34"/>
                    <a:pt x="7" y="33"/>
                  </a:cubicBezTo>
                  <a:cubicBezTo>
                    <a:pt x="4" y="28"/>
                    <a:pt x="0" y="16"/>
                    <a:pt x="8" y="8"/>
                  </a:cubicBezTo>
                  <a:cubicBezTo>
                    <a:pt x="16" y="0"/>
                    <a:pt x="28" y="4"/>
                    <a:pt x="33" y="8"/>
                  </a:cubicBezTo>
                  <a:cubicBezTo>
                    <a:pt x="33" y="8"/>
                    <a:pt x="33" y="8"/>
                    <a:pt x="34" y="8"/>
                  </a:cubicBezTo>
                  <a:cubicBezTo>
                    <a:pt x="70" y="44"/>
                    <a:pt x="70" y="44"/>
                    <a:pt x="70" y="44"/>
                  </a:cubicBezTo>
                  <a:cubicBezTo>
                    <a:pt x="64" y="50"/>
                    <a:pt x="64" y="50"/>
                    <a:pt x="64" y="50"/>
                  </a:cubicBezTo>
                  <a:cubicBezTo>
                    <a:pt x="28" y="14"/>
                    <a:pt x="28" y="14"/>
                    <a:pt x="28" y="14"/>
                  </a:cubicBezTo>
                  <a:cubicBezTo>
                    <a:pt x="27" y="13"/>
                    <a:pt x="19" y="9"/>
                    <a:pt x="14" y="14"/>
                  </a:cubicBezTo>
                  <a:cubicBezTo>
                    <a:pt x="8" y="19"/>
                    <a:pt x="13" y="27"/>
                    <a:pt x="14" y="29"/>
                  </a:cubicBezTo>
                  <a:cubicBezTo>
                    <a:pt x="42" y="56"/>
                    <a:pt x="42" y="56"/>
                    <a:pt x="42" y="56"/>
                  </a:cubicBezTo>
                  <a:cubicBezTo>
                    <a:pt x="42" y="57"/>
                    <a:pt x="43" y="58"/>
                    <a:pt x="43" y="59"/>
                  </a:cubicBezTo>
                  <a:cubicBezTo>
                    <a:pt x="43" y="73"/>
                    <a:pt x="54" y="103"/>
                    <a:pt x="63" y="103"/>
                  </a:cubicBezTo>
                  <a:lnTo>
                    <a:pt x="63"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pt-PT"/>
            </a:p>
          </p:txBody>
        </p:sp>
        <p:sp>
          <p:nvSpPr>
            <p:cNvPr id="78" name="Rectangle 210">
              <a:extLst>
                <a:ext uri="{FF2B5EF4-FFF2-40B4-BE49-F238E27FC236}">
                  <a16:creationId xmlns:a16="http://schemas.microsoft.com/office/drawing/2014/main" id="{81607EBE-E968-3C4B-BE4E-B81E50874E4E}"/>
                </a:ext>
              </a:extLst>
            </p:cNvPr>
            <p:cNvSpPr>
              <a:spLocks noChangeArrowheads="1"/>
            </p:cNvSpPr>
            <p:nvPr/>
          </p:nvSpPr>
          <p:spPr bwMode="auto">
            <a:xfrm>
              <a:off x="-1303455" y="-1842965"/>
              <a:ext cx="30163" cy="5159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pt-PT"/>
            </a:p>
          </p:txBody>
        </p:sp>
        <p:sp>
          <p:nvSpPr>
            <p:cNvPr id="79" name="Rectangle 211">
              <a:extLst>
                <a:ext uri="{FF2B5EF4-FFF2-40B4-BE49-F238E27FC236}">
                  <a16:creationId xmlns:a16="http://schemas.microsoft.com/office/drawing/2014/main" id="{9DBA80E1-2AAA-B740-802C-C94F24D8CE24}"/>
                </a:ext>
              </a:extLst>
            </p:cNvPr>
            <p:cNvSpPr>
              <a:spLocks noChangeArrowheads="1"/>
            </p:cNvSpPr>
            <p:nvPr/>
          </p:nvSpPr>
          <p:spPr bwMode="auto">
            <a:xfrm>
              <a:off x="-1243130" y="-1796927"/>
              <a:ext cx="30163" cy="180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pt-PT"/>
            </a:p>
          </p:txBody>
        </p:sp>
        <p:sp>
          <p:nvSpPr>
            <p:cNvPr id="80" name="Rectangle 213">
              <a:extLst>
                <a:ext uri="{FF2B5EF4-FFF2-40B4-BE49-F238E27FC236}">
                  <a16:creationId xmlns:a16="http://schemas.microsoft.com/office/drawing/2014/main" id="{ED04B588-B438-974D-8B7C-57740E0E61C4}"/>
                </a:ext>
              </a:extLst>
            </p:cNvPr>
            <p:cNvSpPr>
              <a:spLocks noChangeArrowheads="1"/>
            </p:cNvSpPr>
            <p:nvPr/>
          </p:nvSpPr>
          <p:spPr bwMode="auto">
            <a:xfrm>
              <a:off x="-1166930" y="-1007940"/>
              <a:ext cx="30163" cy="30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pt-PT"/>
            </a:p>
          </p:txBody>
        </p:sp>
        <p:sp>
          <p:nvSpPr>
            <p:cNvPr id="81" name="Freeform 80">
              <a:extLst>
                <a:ext uri="{FF2B5EF4-FFF2-40B4-BE49-F238E27FC236}">
                  <a16:creationId xmlns:a16="http://schemas.microsoft.com/office/drawing/2014/main" id="{7823C53D-FEE5-6849-B539-BBDC35AA8C53}"/>
                </a:ext>
              </a:extLst>
            </p:cNvPr>
            <p:cNvSpPr/>
            <p:nvPr/>
          </p:nvSpPr>
          <p:spPr>
            <a:xfrm>
              <a:off x="-1227255" y="-1068265"/>
              <a:ext cx="349250" cy="107921"/>
            </a:xfrm>
            <a:custGeom>
              <a:avLst/>
              <a:gdLst>
                <a:gd name="connsiteX0" fmla="*/ 15185 w 349250"/>
                <a:gd name="connsiteY0" fmla="*/ 0 h 107921"/>
                <a:gd name="connsiteX1" fmla="*/ 334065 w 349250"/>
                <a:gd name="connsiteY1" fmla="*/ 0 h 107921"/>
                <a:gd name="connsiteX2" fmla="*/ 349250 w 349250"/>
                <a:gd name="connsiteY2" fmla="*/ 15214 h 107921"/>
                <a:gd name="connsiteX3" fmla="*/ 349250 w 349250"/>
                <a:gd name="connsiteY3" fmla="*/ 107921 h 107921"/>
                <a:gd name="connsiteX4" fmla="*/ 318880 w 349250"/>
                <a:gd name="connsiteY4" fmla="*/ 107921 h 107921"/>
                <a:gd name="connsiteX5" fmla="*/ 318880 w 349250"/>
                <a:gd name="connsiteY5" fmla="*/ 94609 h 107921"/>
                <a:gd name="connsiteX6" fmla="*/ 318880 w 349250"/>
                <a:gd name="connsiteY6" fmla="*/ 30427 h 107921"/>
                <a:gd name="connsiteX7" fmla="*/ 30370 w 349250"/>
                <a:gd name="connsiteY7" fmla="*/ 30427 h 107921"/>
                <a:gd name="connsiteX8" fmla="*/ 30370 w 349250"/>
                <a:gd name="connsiteY8" fmla="*/ 80644 h 107921"/>
                <a:gd name="connsiteX9" fmla="*/ 30370 w 349250"/>
                <a:gd name="connsiteY9" fmla="*/ 107921 h 107921"/>
                <a:gd name="connsiteX10" fmla="*/ 0 w 349250"/>
                <a:gd name="connsiteY10" fmla="*/ 107921 h 107921"/>
                <a:gd name="connsiteX11" fmla="*/ 0 w 349250"/>
                <a:gd name="connsiteY11" fmla="*/ 85814 h 107921"/>
                <a:gd name="connsiteX12" fmla="*/ 0 w 349250"/>
                <a:gd name="connsiteY12" fmla="*/ 15214 h 107921"/>
                <a:gd name="connsiteX13" fmla="*/ 15185 w 349250"/>
                <a:gd name="connsiteY13" fmla="*/ 0 h 10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9250" h="107921">
                  <a:moveTo>
                    <a:pt x="15185" y="0"/>
                  </a:moveTo>
                  <a:cubicBezTo>
                    <a:pt x="334065" y="0"/>
                    <a:pt x="334065" y="0"/>
                    <a:pt x="334065" y="0"/>
                  </a:cubicBezTo>
                  <a:cubicBezTo>
                    <a:pt x="341658" y="0"/>
                    <a:pt x="349250" y="7607"/>
                    <a:pt x="349250" y="15214"/>
                  </a:cubicBezTo>
                  <a:lnTo>
                    <a:pt x="349250" y="107921"/>
                  </a:lnTo>
                  <a:lnTo>
                    <a:pt x="318880" y="107921"/>
                  </a:lnTo>
                  <a:lnTo>
                    <a:pt x="318880" y="94609"/>
                  </a:lnTo>
                  <a:cubicBezTo>
                    <a:pt x="318880" y="30427"/>
                    <a:pt x="318880" y="30427"/>
                    <a:pt x="318880" y="30427"/>
                  </a:cubicBezTo>
                  <a:cubicBezTo>
                    <a:pt x="30370" y="30427"/>
                    <a:pt x="30370" y="30427"/>
                    <a:pt x="30370" y="30427"/>
                  </a:cubicBezTo>
                  <a:cubicBezTo>
                    <a:pt x="30370" y="49444"/>
                    <a:pt x="30370" y="66084"/>
                    <a:pt x="30370" y="80644"/>
                  </a:cubicBezTo>
                  <a:lnTo>
                    <a:pt x="30370" y="107921"/>
                  </a:lnTo>
                  <a:lnTo>
                    <a:pt x="0" y="107921"/>
                  </a:lnTo>
                  <a:lnTo>
                    <a:pt x="0" y="85814"/>
                  </a:lnTo>
                  <a:cubicBezTo>
                    <a:pt x="0" y="15214"/>
                    <a:pt x="0" y="15214"/>
                    <a:pt x="0" y="15214"/>
                  </a:cubicBezTo>
                  <a:cubicBezTo>
                    <a:pt x="0" y="7607"/>
                    <a:pt x="7592" y="0"/>
                    <a:pt x="1518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pt-PT"/>
            </a:p>
          </p:txBody>
        </p:sp>
      </p:grpSp>
      <p:grpSp>
        <p:nvGrpSpPr>
          <p:cNvPr id="84" name="Group 166">
            <a:extLst>
              <a:ext uri="{FF2B5EF4-FFF2-40B4-BE49-F238E27FC236}">
                <a16:creationId xmlns:a16="http://schemas.microsoft.com/office/drawing/2014/main" id="{42B9FDE1-E183-B545-A15B-2F9AA16D6BC8}"/>
              </a:ext>
            </a:extLst>
          </p:cNvPr>
          <p:cNvGrpSpPr>
            <a:grpSpLocks noChangeAspect="1"/>
          </p:cNvGrpSpPr>
          <p:nvPr/>
        </p:nvGrpSpPr>
        <p:grpSpPr bwMode="auto">
          <a:xfrm>
            <a:off x="7666052" y="2103542"/>
            <a:ext cx="529672" cy="495972"/>
            <a:chOff x="4127" y="1584"/>
            <a:chExt cx="613" cy="574"/>
          </a:xfrm>
          <a:solidFill>
            <a:srgbClr val="01A5E0"/>
          </a:solidFill>
        </p:grpSpPr>
        <p:sp>
          <p:nvSpPr>
            <p:cNvPr id="85" name="Freeform 167">
              <a:extLst>
                <a:ext uri="{FF2B5EF4-FFF2-40B4-BE49-F238E27FC236}">
                  <a16:creationId xmlns:a16="http://schemas.microsoft.com/office/drawing/2014/main" id="{9DBA2722-B54C-FD40-86A8-F5E59D5A0B85}"/>
                </a:ext>
              </a:extLst>
            </p:cNvPr>
            <p:cNvSpPr>
              <a:spLocks/>
            </p:cNvSpPr>
            <p:nvPr/>
          </p:nvSpPr>
          <p:spPr bwMode="auto">
            <a:xfrm>
              <a:off x="4127" y="1814"/>
              <a:ext cx="613" cy="344"/>
            </a:xfrm>
            <a:custGeom>
              <a:avLst/>
              <a:gdLst>
                <a:gd name="T0" fmla="*/ 248 w 256"/>
                <a:gd name="T1" fmla="*/ 144 h 144"/>
                <a:gd name="T2" fmla="*/ 8 w 256"/>
                <a:gd name="T3" fmla="*/ 144 h 144"/>
                <a:gd name="T4" fmla="*/ 0 w 256"/>
                <a:gd name="T5" fmla="*/ 136 h 144"/>
                <a:gd name="T6" fmla="*/ 0 w 256"/>
                <a:gd name="T7" fmla="*/ 8 h 144"/>
                <a:gd name="T8" fmla="*/ 8 w 256"/>
                <a:gd name="T9" fmla="*/ 0 h 144"/>
                <a:gd name="T10" fmla="*/ 84 w 256"/>
                <a:gd name="T11" fmla="*/ 0 h 144"/>
                <a:gd name="T12" fmla="*/ 84 w 256"/>
                <a:gd name="T13" fmla="*/ 8 h 144"/>
                <a:gd name="T14" fmla="*/ 8 w 256"/>
                <a:gd name="T15" fmla="*/ 8 h 144"/>
                <a:gd name="T16" fmla="*/ 8 w 256"/>
                <a:gd name="T17" fmla="*/ 136 h 144"/>
                <a:gd name="T18" fmla="*/ 248 w 256"/>
                <a:gd name="T19" fmla="*/ 136 h 144"/>
                <a:gd name="T20" fmla="*/ 248 w 256"/>
                <a:gd name="T21" fmla="*/ 8 h 144"/>
                <a:gd name="T22" fmla="*/ 172 w 256"/>
                <a:gd name="T23" fmla="*/ 8 h 144"/>
                <a:gd name="T24" fmla="*/ 172 w 256"/>
                <a:gd name="T25" fmla="*/ 0 h 144"/>
                <a:gd name="T26" fmla="*/ 248 w 256"/>
                <a:gd name="T27" fmla="*/ 0 h 144"/>
                <a:gd name="T28" fmla="*/ 256 w 256"/>
                <a:gd name="T29" fmla="*/ 8 h 144"/>
                <a:gd name="T30" fmla="*/ 256 w 256"/>
                <a:gd name="T31" fmla="*/ 136 h 144"/>
                <a:gd name="T32" fmla="*/ 248 w 256"/>
                <a:gd name="T33"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6" h="144">
                  <a:moveTo>
                    <a:pt x="248" y="144"/>
                  </a:moveTo>
                  <a:cubicBezTo>
                    <a:pt x="8" y="144"/>
                    <a:pt x="8" y="144"/>
                    <a:pt x="8" y="144"/>
                  </a:cubicBezTo>
                  <a:cubicBezTo>
                    <a:pt x="3" y="144"/>
                    <a:pt x="0" y="140"/>
                    <a:pt x="0" y="136"/>
                  </a:cubicBezTo>
                  <a:cubicBezTo>
                    <a:pt x="0" y="8"/>
                    <a:pt x="0" y="8"/>
                    <a:pt x="0" y="8"/>
                  </a:cubicBezTo>
                  <a:cubicBezTo>
                    <a:pt x="0" y="4"/>
                    <a:pt x="3" y="0"/>
                    <a:pt x="8" y="0"/>
                  </a:cubicBezTo>
                  <a:cubicBezTo>
                    <a:pt x="84" y="0"/>
                    <a:pt x="84" y="0"/>
                    <a:pt x="84" y="0"/>
                  </a:cubicBezTo>
                  <a:cubicBezTo>
                    <a:pt x="84" y="8"/>
                    <a:pt x="84" y="8"/>
                    <a:pt x="84" y="8"/>
                  </a:cubicBezTo>
                  <a:cubicBezTo>
                    <a:pt x="8" y="8"/>
                    <a:pt x="8" y="8"/>
                    <a:pt x="8" y="8"/>
                  </a:cubicBezTo>
                  <a:cubicBezTo>
                    <a:pt x="8" y="136"/>
                    <a:pt x="8" y="136"/>
                    <a:pt x="8" y="136"/>
                  </a:cubicBezTo>
                  <a:cubicBezTo>
                    <a:pt x="248" y="136"/>
                    <a:pt x="248" y="136"/>
                    <a:pt x="248" y="136"/>
                  </a:cubicBezTo>
                  <a:cubicBezTo>
                    <a:pt x="248" y="8"/>
                    <a:pt x="248" y="8"/>
                    <a:pt x="248" y="8"/>
                  </a:cubicBezTo>
                  <a:cubicBezTo>
                    <a:pt x="172" y="8"/>
                    <a:pt x="172" y="8"/>
                    <a:pt x="172" y="8"/>
                  </a:cubicBezTo>
                  <a:cubicBezTo>
                    <a:pt x="172" y="0"/>
                    <a:pt x="172" y="0"/>
                    <a:pt x="172" y="0"/>
                  </a:cubicBezTo>
                  <a:cubicBezTo>
                    <a:pt x="248" y="0"/>
                    <a:pt x="248" y="0"/>
                    <a:pt x="248" y="0"/>
                  </a:cubicBezTo>
                  <a:cubicBezTo>
                    <a:pt x="252" y="0"/>
                    <a:pt x="256" y="4"/>
                    <a:pt x="256" y="8"/>
                  </a:cubicBezTo>
                  <a:cubicBezTo>
                    <a:pt x="256" y="136"/>
                    <a:pt x="256" y="136"/>
                    <a:pt x="256" y="136"/>
                  </a:cubicBezTo>
                  <a:cubicBezTo>
                    <a:pt x="256" y="140"/>
                    <a:pt x="252" y="144"/>
                    <a:pt x="248"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pt-PT"/>
            </a:p>
          </p:txBody>
        </p:sp>
        <p:sp>
          <p:nvSpPr>
            <p:cNvPr id="86" name="Rectangle 168">
              <a:extLst>
                <a:ext uri="{FF2B5EF4-FFF2-40B4-BE49-F238E27FC236}">
                  <a16:creationId xmlns:a16="http://schemas.microsoft.com/office/drawing/2014/main" id="{52963BF7-F250-F644-A124-028A39269B6A}"/>
                </a:ext>
              </a:extLst>
            </p:cNvPr>
            <p:cNvSpPr>
              <a:spLocks noChangeArrowheads="1"/>
            </p:cNvSpPr>
            <p:nvPr/>
          </p:nvSpPr>
          <p:spPr bwMode="auto">
            <a:xfrm>
              <a:off x="4644" y="1852"/>
              <a:ext cx="19" cy="2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pt-PT"/>
            </a:p>
          </p:txBody>
        </p:sp>
        <p:sp>
          <p:nvSpPr>
            <p:cNvPr id="87" name="Rectangle 169">
              <a:extLst>
                <a:ext uri="{FF2B5EF4-FFF2-40B4-BE49-F238E27FC236}">
                  <a16:creationId xmlns:a16="http://schemas.microsoft.com/office/drawing/2014/main" id="{D34CC1BF-AFE6-BA4C-A354-10846B7C6CC4}"/>
                </a:ext>
              </a:extLst>
            </p:cNvPr>
            <p:cNvSpPr>
              <a:spLocks noChangeArrowheads="1"/>
            </p:cNvSpPr>
            <p:nvPr/>
          </p:nvSpPr>
          <p:spPr bwMode="auto">
            <a:xfrm>
              <a:off x="4682" y="1977"/>
              <a:ext cx="19"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pt-PT"/>
            </a:p>
          </p:txBody>
        </p:sp>
        <p:sp>
          <p:nvSpPr>
            <p:cNvPr id="88" name="Rectangle 170">
              <a:extLst>
                <a:ext uri="{FF2B5EF4-FFF2-40B4-BE49-F238E27FC236}">
                  <a16:creationId xmlns:a16="http://schemas.microsoft.com/office/drawing/2014/main" id="{654437D8-4E4B-DA47-BEEA-936B6ECD7136}"/>
                </a:ext>
              </a:extLst>
            </p:cNvPr>
            <p:cNvSpPr>
              <a:spLocks noChangeArrowheads="1"/>
            </p:cNvSpPr>
            <p:nvPr/>
          </p:nvSpPr>
          <p:spPr bwMode="auto">
            <a:xfrm>
              <a:off x="4682" y="1938"/>
              <a:ext cx="19" cy="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pt-PT"/>
            </a:p>
          </p:txBody>
        </p:sp>
        <p:sp>
          <p:nvSpPr>
            <p:cNvPr id="89" name="Rectangle 171">
              <a:extLst>
                <a:ext uri="{FF2B5EF4-FFF2-40B4-BE49-F238E27FC236}">
                  <a16:creationId xmlns:a16="http://schemas.microsoft.com/office/drawing/2014/main" id="{EC4B95BE-775B-7547-9766-8CD07754683D}"/>
                </a:ext>
              </a:extLst>
            </p:cNvPr>
            <p:cNvSpPr>
              <a:spLocks noChangeArrowheads="1"/>
            </p:cNvSpPr>
            <p:nvPr/>
          </p:nvSpPr>
          <p:spPr bwMode="auto">
            <a:xfrm>
              <a:off x="4682" y="2015"/>
              <a:ext cx="19"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pt-PT"/>
            </a:p>
          </p:txBody>
        </p:sp>
        <p:sp>
          <p:nvSpPr>
            <p:cNvPr id="90" name="Rectangle 172">
              <a:extLst>
                <a:ext uri="{FF2B5EF4-FFF2-40B4-BE49-F238E27FC236}">
                  <a16:creationId xmlns:a16="http://schemas.microsoft.com/office/drawing/2014/main" id="{34EA3D24-8BE2-C745-B5EA-138932D089D9}"/>
                </a:ext>
              </a:extLst>
            </p:cNvPr>
            <p:cNvSpPr>
              <a:spLocks noChangeArrowheads="1"/>
            </p:cNvSpPr>
            <p:nvPr/>
          </p:nvSpPr>
          <p:spPr bwMode="auto">
            <a:xfrm>
              <a:off x="4204" y="1833"/>
              <a:ext cx="19" cy="2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pt-PT"/>
            </a:p>
          </p:txBody>
        </p:sp>
        <p:sp>
          <p:nvSpPr>
            <p:cNvPr id="91" name="Rectangle 173">
              <a:extLst>
                <a:ext uri="{FF2B5EF4-FFF2-40B4-BE49-F238E27FC236}">
                  <a16:creationId xmlns:a16="http://schemas.microsoft.com/office/drawing/2014/main" id="{54F180CE-4156-744B-BA39-DD6E1A16CA72}"/>
                </a:ext>
              </a:extLst>
            </p:cNvPr>
            <p:cNvSpPr>
              <a:spLocks noChangeArrowheads="1"/>
            </p:cNvSpPr>
            <p:nvPr/>
          </p:nvSpPr>
          <p:spPr bwMode="auto">
            <a:xfrm>
              <a:off x="4166" y="1958"/>
              <a:ext cx="19" cy="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pt-PT"/>
            </a:p>
          </p:txBody>
        </p:sp>
        <p:sp>
          <p:nvSpPr>
            <p:cNvPr id="92" name="Rectangle 174">
              <a:extLst>
                <a:ext uri="{FF2B5EF4-FFF2-40B4-BE49-F238E27FC236}">
                  <a16:creationId xmlns:a16="http://schemas.microsoft.com/office/drawing/2014/main" id="{38C5CF8D-98D8-6F43-B015-7EDC236B69D2}"/>
                </a:ext>
              </a:extLst>
            </p:cNvPr>
            <p:cNvSpPr>
              <a:spLocks noChangeArrowheads="1"/>
            </p:cNvSpPr>
            <p:nvPr/>
          </p:nvSpPr>
          <p:spPr bwMode="auto">
            <a:xfrm>
              <a:off x="4424" y="1958"/>
              <a:ext cx="19" cy="1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pt-PT"/>
            </a:p>
          </p:txBody>
        </p:sp>
        <p:sp>
          <p:nvSpPr>
            <p:cNvPr id="93" name="Freeform 175">
              <a:extLst>
                <a:ext uri="{FF2B5EF4-FFF2-40B4-BE49-F238E27FC236}">
                  <a16:creationId xmlns:a16="http://schemas.microsoft.com/office/drawing/2014/main" id="{21CCD15C-AAF8-E245-816E-873062F36B67}"/>
                </a:ext>
              </a:extLst>
            </p:cNvPr>
            <p:cNvSpPr>
              <a:spLocks/>
            </p:cNvSpPr>
            <p:nvPr/>
          </p:nvSpPr>
          <p:spPr bwMode="auto">
            <a:xfrm>
              <a:off x="4347" y="1623"/>
              <a:ext cx="173" cy="122"/>
            </a:xfrm>
            <a:custGeom>
              <a:avLst/>
              <a:gdLst>
                <a:gd name="T0" fmla="*/ 3 w 72"/>
                <a:gd name="T1" fmla="*/ 51 h 51"/>
                <a:gd name="T2" fmla="*/ 0 w 72"/>
                <a:gd name="T3" fmla="*/ 36 h 51"/>
                <a:gd name="T4" fmla="*/ 36 w 72"/>
                <a:gd name="T5" fmla="*/ 0 h 51"/>
                <a:gd name="T6" fmla="*/ 72 w 72"/>
                <a:gd name="T7" fmla="*/ 36 h 51"/>
                <a:gd name="T8" fmla="*/ 69 w 72"/>
                <a:gd name="T9" fmla="*/ 51 h 51"/>
                <a:gd name="T10" fmla="*/ 61 w 72"/>
                <a:gd name="T11" fmla="*/ 47 h 51"/>
                <a:gd name="T12" fmla="*/ 64 w 72"/>
                <a:gd name="T13" fmla="*/ 36 h 51"/>
                <a:gd name="T14" fmla="*/ 36 w 72"/>
                <a:gd name="T15" fmla="*/ 8 h 51"/>
                <a:gd name="T16" fmla="*/ 8 w 72"/>
                <a:gd name="T17" fmla="*/ 36 h 51"/>
                <a:gd name="T18" fmla="*/ 10 w 72"/>
                <a:gd name="T19" fmla="*/ 48 h 51"/>
                <a:gd name="T20" fmla="*/ 3 w 72"/>
                <a:gd name="T2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51">
                  <a:moveTo>
                    <a:pt x="3" y="51"/>
                  </a:moveTo>
                  <a:cubicBezTo>
                    <a:pt x="1" y="46"/>
                    <a:pt x="0" y="41"/>
                    <a:pt x="0" y="36"/>
                  </a:cubicBezTo>
                  <a:cubicBezTo>
                    <a:pt x="0" y="16"/>
                    <a:pt x="16" y="0"/>
                    <a:pt x="36" y="0"/>
                  </a:cubicBezTo>
                  <a:cubicBezTo>
                    <a:pt x="56" y="0"/>
                    <a:pt x="72" y="16"/>
                    <a:pt x="72" y="36"/>
                  </a:cubicBezTo>
                  <a:cubicBezTo>
                    <a:pt x="72" y="41"/>
                    <a:pt x="71" y="46"/>
                    <a:pt x="69" y="51"/>
                  </a:cubicBezTo>
                  <a:cubicBezTo>
                    <a:pt x="61" y="47"/>
                    <a:pt x="61" y="47"/>
                    <a:pt x="61" y="47"/>
                  </a:cubicBezTo>
                  <a:cubicBezTo>
                    <a:pt x="63" y="44"/>
                    <a:pt x="64" y="40"/>
                    <a:pt x="64" y="36"/>
                  </a:cubicBezTo>
                  <a:cubicBezTo>
                    <a:pt x="64" y="21"/>
                    <a:pt x="51" y="8"/>
                    <a:pt x="36" y="8"/>
                  </a:cubicBezTo>
                  <a:cubicBezTo>
                    <a:pt x="20" y="8"/>
                    <a:pt x="8" y="21"/>
                    <a:pt x="8" y="36"/>
                  </a:cubicBezTo>
                  <a:cubicBezTo>
                    <a:pt x="8" y="40"/>
                    <a:pt x="9" y="44"/>
                    <a:pt x="10" y="48"/>
                  </a:cubicBezTo>
                  <a:lnTo>
                    <a:pt x="3"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pt-PT"/>
            </a:p>
          </p:txBody>
        </p:sp>
        <p:sp>
          <p:nvSpPr>
            <p:cNvPr id="94" name="Freeform 176">
              <a:extLst>
                <a:ext uri="{FF2B5EF4-FFF2-40B4-BE49-F238E27FC236}">
                  <a16:creationId xmlns:a16="http://schemas.microsoft.com/office/drawing/2014/main" id="{5B5EC0EB-5A65-F249-B259-2584B5881D22}"/>
                </a:ext>
              </a:extLst>
            </p:cNvPr>
            <p:cNvSpPr>
              <a:spLocks/>
            </p:cNvSpPr>
            <p:nvPr/>
          </p:nvSpPr>
          <p:spPr bwMode="auto">
            <a:xfrm>
              <a:off x="4309" y="1584"/>
              <a:ext cx="249" cy="187"/>
            </a:xfrm>
            <a:custGeom>
              <a:avLst/>
              <a:gdLst>
                <a:gd name="T0" fmla="*/ 97 w 104"/>
                <a:gd name="T1" fmla="*/ 78 h 78"/>
                <a:gd name="T2" fmla="*/ 90 w 104"/>
                <a:gd name="T3" fmla="*/ 74 h 78"/>
                <a:gd name="T4" fmla="*/ 96 w 104"/>
                <a:gd name="T5" fmla="*/ 52 h 78"/>
                <a:gd name="T6" fmla="*/ 52 w 104"/>
                <a:gd name="T7" fmla="*/ 8 h 78"/>
                <a:gd name="T8" fmla="*/ 8 w 104"/>
                <a:gd name="T9" fmla="*/ 52 h 78"/>
                <a:gd name="T10" fmla="*/ 14 w 104"/>
                <a:gd name="T11" fmla="*/ 74 h 78"/>
                <a:gd name="T12" fmla="*/ 7 w 104"/>
                <a:gd name="T13" fmla="*/ 78 h 78"/>
                <a:gd name="T14" fmla="*/ 0 w 104"/>
                <a:gd name="T15" fmla="*/ 52 h 78"/>
                <a:gd name="T16" fmla="*/ 52 w 104"/>
                <a:gd name="T17" fmla="*/ 0 h 78"/>
                <a:gd name="T18" fmla="*/ 104 w 104"/>
                <a:gd name="T19" fmla="*/ 52 h 78"/>
                <a:gd name="T20" fmla="*/ 97 w 104"/>
                <a:gd name="T21"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78">
                  <a:moveTo>
                    <a:pt x="97" y="78"/>
                  </a:moveTo>
                  <a:cubicBezTo>
                    <a:pt x="90" y="74"/>
                    <a:pt x="90" y="74"/>
                    <a:pt x="90" y="74"/>
                  </a:cubicBezTo>
                  <a:cubicBezTo>
                    <a:pt x="94" y="67"/>
                    <a:pt x="96" y="60"/>
                    <a:pt x="96" y="52"/>
                  </a:cubicBezTo>
                  <a:cubicBezTo>
                    <a:pt x="96" y="28"/>
                    <a:pt x="76" y="8"/>
                    <a:pt x="52" y="8"/>
                  </a:cubicBezTo>
                  <a:cubicBezTo>
                    <a:pt x="28" y="8"/>
                    <a:pt x="8" y="28"/>
                    <a:pt x="8" y="52"/>
                  </a:cubicBezTo>
                  <a:cubicBezTo>
                    <a:pt x="8" y="60"/>
                    <a:pt x="10" y="67"/>
                    <a:pt x="14" y="74"/>
                  </a:cubicBezTo>
                  <a:cubicBezTo>
                    <a:pt x="7" y="78"/>
                    <a:pt x="7" y="78"/>
                    <a:pt x="7" y="78"/>
                  </a:cubicBezTo>
                  <a:cubicBezTo>
                    <a:pt x="2" y="70"/>
                    <a:pt x="0" y="61"/>
                    <a:pt x="0" y="52"/>
                  </a:cubicBezTo>
                  <a:cubicBezTo>
                    <a:pt x="0" y="23"/>
                    <a:pt x="23" y="0"/>
                    <a:pt x="52" y="0"/>
                  </a:cubicBezTo>
                  <a:cubicBezTo>
                    <a:pt x="80" y="0"/>
                    <a:pt x="104" y="23"/>
                    <a:pt x="104" y="52"/>
                  </a:cubicBezTo>
                  <a:cubicBezTo>
                    <a:pt x="104" y="61"/>
                    <a:pt x="101" y="70"/>
                    <a:pt x="97"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pt-PT"/>
            </a:p>
          </p:txBody>
        </p:sp>
        <p:sp>
          <p:nvSpPr>
            <p:cNvPr id="95" name="Rectangle 177">
              <a:extLst>
                <a:ext uri="{FF2B5EF4-FFF2-40B4-BE49-F238E27FC236}">
                  <a16:creationId xmlns:a16="http://schemas.microsoft.com/office/drawing/2014/main" id="{6D1733C9-506E-8044-B2E4-086158D31045}"/>
                </a:ext>
              </a:extLst>
            </p:cNvPr>
            <p:cNvSpPr>
              <a:spLocks noChangeArrowheads="1"/>
            </p:cNvSpPr>
            <p:nvPr/>
          </p:nvSpPr>
          <p:spPr bwMode="auto">
            <a:xfrm>
              <a:off x="4127" y="1699"/>
              <a:ext cx="134"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pt-PT"/>
            </a:p>
          </p:txBody>
        </p:sp>
        <p:sp>
          <p:nvSpPr>
            <p:cNvPr id="98" name="Freeform 178">
              <a:extLst>
                <a:ext uri="{FF2B5EF4-FFF2-40B4-BE49-F238E27FC236}">
                  <a16:creationId xmlns:a16="http://schemas.microsoft.com/office/drawing/2014/main" id="{CB1D3C0E-AC63-AB43-83C6-7068312CB2A0}"/>
                </a:ext>
              </a:extLst>
            </p:cNvPr>
            <p:cNvSpPr>
              <a:spLocks/>
            </p:cNvSpPr>
            <p:nvPr/>
          </p:nvSpPr>
          <p:spPr bwMode="auto">
            <a:xfrm>
              <a:off x="4216" y="1663"/>
              <a:ext cx="57" cy="91"/>
            </a:xfrm>
            <a:custGeom>
              <a:avLst/>
              <a:gdLst>
                <a:gd name="T0" fmla="*/ 14 w 57"/>
                <a:gd name="T1" fmla="*/ 91 h 91"/>
                <a:gd name="T2" fmla="*/ 0 w 57"/>
                <a:gd name="T3" fmla="*/ 77 h 91"/>
                <a:gd name="T4" fmla="*/ 31 w 57"/>
                <a:gd name="T5" fmla="*/ 46 h 91"/>
                <a:gd name="T6" fmla="*/ 0 w 57"/>
                <a:gd name="T7" fmla="*/ 15 h 91"/>
                <a:gd name="T8" fmla="*/ 14 w 57"/>
                <a:gd name="T9" fmla="*/ 0 h 91"/>
                <a:gd name="T10" fmla="*/ 57 w 57"/>
                <a:gd name="T11" fmla="*/ 46 h 91"/>
                <a:gd name="T12" fmla="*/ 14 w 57"/>
                <a:gd name="T13" fmla="*/ 91 h 91"/>
              </a:gdLst>
              <a:ahLst/>
              <a:cxnLst>
                <a:cxn ang="0">
                  <a:pos x="T0" y="T1"/>
                </a:cxn>
                <a:cxn ang="0">
                  <a:pos x="T2" y="T3"/>
                </a:cxn>
                <a:cxn ang="0">
                  <a:pos x="T4" y="T5"/>
                </a:cxn>
                <a:cxn ang="0">
                  <a:pos x="T6" y="T7"/>
                </a:cxn>
                <a:cxn ang="0">
                  <a:pos x="T8" y="T9"/>
                </a:cxn>
                <a:cxn ang="0">
                  <a:pos x="T10" y="T11"/>
                </a:cxn>
                <a:cxn ang="0">
                  <a:pos x="T12" y="T13"/>
                </a:cxn>
              </a:cxnLst>
              <a:rect l="0" t="0" r="r" b="b"/>
              <a:pathLst>
                <a:path w="57" h="91">
                  <a:moveTo>
                    <a:pt x="14" y="91"/>
                  </a:moveTo>
                  <a:lnTo>
                    <a:pt x="0" y="77"/>
                  </a:lnTo>
                  <a:lnTo>
                    <a:pt x="31" y="46"/>
                  </a:lnTo>
                  <a:lnTo>
                    <a:pt x="0" y="15"/>
                  </a:lnTo>
                  <a:lnTo>
                    <a:pt x="14" y="0"/>
                  </a:lnTo>
                  <a:lnTo>
                    <a:pt x="57" y="46"/>
                  </a:lnTo>
                  <a:lnTo>
                    <a:pt x="14"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pt-PT"/>
            </a:p>
          </p:txBody>
        </p:sp>
        <p:sp>
          <p:nvSpPr>
            <p:cNvPr id="99" name="Rectangle 179">
              <a:extLst>
                <a:ext uri="{FF2B5EF4-FFF2-40B4-BE49-F238E27FC236}">
                  <a16:creationId xmlns:a16="http://schemas.microsoft.com/office/drawing/2014/main" id="{C8652F6B-2912-1E47-9122-97D2F924B192}"/>
                </a:ext>
              </a:extLst>
            </p:cNvPr>
            <p:cNvSpPr>
              <a:spLocks noChangeArrowheads="1"/>
            </p:cNvSpPr>
            <p:nvPr/>
          </p:nvSpPr>
          <p:spPr bwMode="auto">
            <a:xfrm>
              <a:off x="4606" y="1699"/>
              <a:ext cx="134"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pt-PT"/>
            </a:p>
          </p:txBody>
        </p:sp>
        <p:sp>
          <p:nvSpPr>
            <p:cNvPr id="100" name="Freeform 180">
              <a:extLst>
                <a:ext uri="{FF2B5EF4-FFF2-40B4-BE49-F238E27FC236}">
                  <a16:creationId xmlns:a16="http://schemas.microsoft.com/office/drawing/2014/main" id="{6A09E206-EB83-8345-9B0F-C8C22E11E1AF}"/>
                </a:ext>
              </a:extLst>
            </p:cNvPr>
            <p:cNvSpPr>
              <a:spLocks/>
            </p:cNvSpPr>
            <p:nvPr/>
          </p:nvSpPr>
          <p:spPr bwMode="auto">
            <a:xfrm>
              <a:off x="4591" y="1663"/>
              <a:ext cx="60" cy="91"/>
            </a:xfrm>
            <a:custGeom>
              <a:avLst/>
              <a:gdLst>
                <a:gd name="T0" fmla="*/ 46 w 60"/>
                <a:gd name="T1" fmla="*/ 91 h 91"/>
                <a:gd name="T2" fmla="*/ 0 w 60"/>
                <a:gd name="T3" fmla="*/ 46 h 91"/>
                <a:gd name="T4" fmla="*/ 46 w 60"/>
                <a:gd name="T5" fmla="*/ 0 h 91"/>
                <a:gd name="T6" fmla="*/ 60 w 60"/>
                <a:gd name="T7" fmla="*/ 15 h 91"/>
                <a:gd name="T8" fmla="*/ 27 w 60"/>
                <a:gd name="T9" fmla="*/ 46 h 91"/>
                <a:gd name="T10" fmla="*/ 60 w 60"/>
                <a:gd name="T11" fmla="*/ 77 h 91"/>
                <a:gd name="T12" fmla="*/ 46 w 60"/>
                <a:gd name="T13" fmla="*/ 91 h 91"/>
              </a:gdLst>
              <a:ahLst/>
              <a:cxnLst>
                <a:cxn ang="0">
                  <a:pos x="T0" y="T1"/>
                </a:cxn>
                <a:cxn ang="0">
                  <a:pos x="T2" y="T3"/>
                </a:cxn>
                <a:cxn ang="0">
                  <a:pos x="T4" y="T5"/>
                </a:cxn>
                <a:cxn ang="0">
                  <a:pos x="T6" y="T7"/>
                </a:cxn>
                <a:cxn ang="0">
                  <a:pos x="T8" y="T9"/>
                </a:cxn>
                <a:cxn ang="0">
                  <a:pos x="T10" y="T11"/>
                </a:cxn>
                <a:cxn ang="0">
                  <a:pos x="T12" y="T13"/>
                </a:cxn>
              </a:cxnLst>
              <a:rect l="0" t="0" r="r" b="b"/>
              <a:pathLst>
                <a:path w="60" h="91">
                  <a:moveTo>
                    <a:pt x="46" y="91"/>
                  </a:moveTo>
                  <a:lnTo>
                    <a:pt x="0" y="46"/>
                  </a:lnTo>
                  <a:lnTo>
                    <a:pt x="46" y="0"/>
                  </a:lnTo>
                  <a:lnTo>
                    <a:pt x="60" y="15"/>
                  </a:lnTo>
                  <a:lnTo>
                    <a:pt x="27" y="46"/>
                  </a:lnTo>
                  <a:lnTo>
                    <a:pt x="60" y="77"/>
                  </a:lnTo>
                  <a:lnTo>
                    <a:pt x="46"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pt-PT"/>
            </a:p>
          </p:txBody>
        </p:sp>
        <p:sp>
          <p:nvSpPr>
            <p:cNvPr id="101" name="Freeform 181">
              <a:extLst>
                <a:ext uri="{FF2B5EF4-FFF2-40B4-BE49-F238E27FC236}">
                  <a16:creationId xmlns:a16="http://schemas.microsoft.com/office/drawing/2014/main" id="{A525DED1-DA5E-6F44-9FDE-13FE059334FA}"/>
                </a:ext>
              </a:extLst>
            </p:cNvPr>
            <p:cNvSpPr>
              <a:spLocks noEditPoints="1"/>
            </p:cNvSpPr>
            <p:nvPr/>
          </p:nvSpPr>
          <p:spPr bwMode="auto">
            <a:xfrm>
              <a:off x="4395" y="1671"/>
              <a:ext cx="77" cy="76"/>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7" y="32"/>
                    <a:pt x="0" y="25"/>
                    <a:pt x="0" y="16"/>
                  </a:cubicBezTo>
                  <a:cubicBezTo>
                    <a:pt x="0" y="7"/>
                    <a:pt x="7" y="0"/>
                    <a:pt x="16" y="0"/>
                  </a:cubicBezTo>
                  <a:cubicBezTo>
                    <a:pt x="25" y="0"/>
                    <a:pt x="32" y="7"/>
                    <a:pt x="32" y="16"/>
                  </a:cubicBezTo>
                  <a:cubicBezTo>
                    <a:pt x="32" y="25"/>
                    <a:pt x="25" y="32"/>
                    <a:pt x="16" y="32"/>
                  </a:cubicBezTo>
                  <a:close/>
                  <a:moveTo>
                    <a:pt x="16" y="8"/>
                  </a:moveTo>
                  <a:cubicBezTo>
                    <a:pt x="11" y="8"/>
                    <a:pt x="8" y="12"/>
                    <a:pt x="8" y="16"/>
                  </a:cubicBezTo>
                  <a:cubicBezTo>
                    <a:pt x="8" y="20"/>
                    <a:pt x="11" y="24"/>
                    <a:pt x="16" y="24"/>
                  </a:cubicBezTo>
                  <a:cubicBezTo>
                    <a:pt x="20" y="24"/>
                    <a:pt x="24" y="20"/>
                    <a:pt x="24" y="16"/>
                  </a:cubicBezTo>
                  <a:cubicBezTo>
                    <a:pt x="24" y="12"/>
                    <a:pt x="20"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pt-PT"/>
            </a:p>
          </p:txBody>
        </p:sp>
        <p:sp>
          <p:nvSpPr>
            <p:cNvPr id="102" name="Freeform 182">
              <a:extLst>
                <a:ext uri="{FF2B5EF4-FFF2-40B4-BE49-F238E27FC236}">
                  <a16:creationId xmlns:a16="http://schemas.microsoft.com/office/drawing/2014/main" id="{65BCEA73-898C-F64F-AD4C-AE9ADE7A8644}"/>
                </a:ext>
              </a:extLst>
            </p:cNvPr>
            <p:cNvSpPr>
              <a:spLocks/>
            </p:cNvSpPr>
            <p:nvPr/>
          </p:nvSpPr>
          <p:spPr bwMode="auto">
            <a:xfrm>
              <a:off x="4347" y="1757"/>
              <a:ext cx="173" cy="363"/>
            </a:xfrm>
            <a:custGeom>
              <a:avLst/>
              <a:gdLst>
                <a:gd name="T0" fmla="*/ 60 w 72"/>
                <a:gd name="T1" fmla="*/ 152 h 152"/>
                <a:gd name="T2" fmla="*/ 52 w 72"/>
                <a:gd name="T3" fmla="*/ 152 h 152"/>
                <a:gd name="T4" fmla="*/ 52 w 72"/>
                <a:gd name="T5" fmla="*/ 76 h 152"/>
                <a:gd name="T6" fmla="*/ 64 w 72"/>
                <a:gd name="T7" fmla="*/ 76 h 152"/>
                <a:gd name="T8" fmla="*/ 64 w 72"/>
                <a:gd name="T9" fmla="*/ 16 h 152"/>
                <a:gd name="T10" fmla="*/ 56 w 72"/>
                <a:gd name="T11" fmla="*/ 8 h 152"/>
                <a:gd name="T12" fmla="*/ 49 w 72"/>
                <a:gd name="T13" fmla="*/ 8 h 152"/>
                <a:gd name="T14" fmla="*/ 36 w 72"/>
                <a:gd name="T15" fmla="*/ 22 h 152"/>
                <a:gd name="T16" fmla="*/ 22 w 72"/>
                <a:gd name="T17" fmla="*/ 8 h 152"/>
                <a:gd name="T18" fmla="*/ 16 w 72"/>
                <a:gd name="T19" fmla="*/ 8 h 152"/>
                <a:gd name="T20" fmla="*/ 8 w 72"/>
                <a:gd name="T21" fmla="*/ 16 h 152"/>
                <a:gd name="T22" fmla="*/ 8 w 72"/>
                <a:gd name="T23" fmla="*/ 76 h 152"/>
                <a:gd name="T24" fmla="*/ 20 w 72"/>
                <a:gd name="T25" fmla="*/ 76 h 152"/>
                <a:gd name="T26" fmla="*/ 20 w 72"/>
                <a:gd name="T27" fmla="*/ 152 h 152"/>
                <a:gd name="T28" fmla="*/ 12 w 72"/>
                <a:gd name="T29" fmla="*/ 152 h 152"/>
                <a:gd name="T30" fmla="*/ 12 w 72"/>
                <a:gd name="T31" fmla="*/ 84 h 152"/>
                <a:gd name="T32" fmla="*/ 0 w 72"/>
                <a:gd name="T33" fmla="*/ 84 h 152"/>
                <a:gd name="T34" fmla="*/ 0 w 72"/>
                <a:gd name="T35" fmla="*/ 16 h 152"/>
                <a:gd name="T36" fmla="*/ 16 w 72"/>
                <a:gd name="T37" fmla="*/ 0 h 152"/>
                <a:gd name="T38" fmla="*/ 25 w 72"/>
                <a:gd name="T39" fmla="*/ 0 h 152"/>
                <a:gd name="T40" fmla="*/ 36 w 72"/>
                <a:gd name="T41" fmla="*/ 10 h 152"/>
                <a:gd name="T42" fmla="*/ 46 w 72"/>
                <a:gd name="T43" fmla="*/ 0 h 152"/>
                <a:gd name="T44" fmla="*/ 56 w 72"/>
                <a:gd name="T45" fmla="*/ 0 h 152"/>
                <a:gd name="T46" fmla="*/ 72 w 72"/>
                <a:gd name="T47" fmla="*/ 16 h 152"/>
                <a:gd name="T48" fmla="*/ 72 w 72"/>
                <a:gd name="T49" fmla="*/ 84 h 152"/>
                <a:gd name="T50" fmla="*/ 60 w 72"/>
                <a:gd name="T51" fmla="*/ 84 h 152"/>
                <a:gd name="T52" fmla="*/ 60 w 72"/>
                <a:gd name="T53"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152">
                  <a:moveTo>
                    <a:pt x="60" y="152"/>
                  </a:moveTo>
                  <a:cubicBezTo>
                    <a:pt x="52" y="152"/>
                    <a:pt x="52" y="152"/>
                    <a:pt x="52" y="152"/>
                  </a:cubicBezTo>
                  <a:cubicBezTo>
                    <a:pt x="52" y="76"/>
                    <a:pt x="52" y="76"/>
                    <a:pt x="52" y="76"/>
                  </a:cubicBezTo>
                  <a:cubicBezTo>
                    <a:pt x="64" y="76"/>
                    <a:pt x="64" y="76"/>
                    <a:pt x="64" y="76"/>
                  </a:cubicBezTo>
                  <a:cubicBezTo>
                    <a:pt x="64" y="16"/>
                    <a:pt x="64" y="16"/>
                    <a:pt x="64" y="16"/>
                  </a:cubicBezTo>
                  <a:cubicBezTo>
                    <a:pt x="64" y="12"/>
                    <a:pt x="60" y="8"/>
                    <a:pt x="56" y="8"/>
                  </a:cubicBezTo>
                  <a:cubicBezTo>
                    <a:pt x="49" y="8"/>
                    <a:pt x="49" y="8"/>
                    <a:pt x="49" y="8"/>
                  </a:cubicBezTo>
                  <a:cubicBezTo>
                    <a:pt x="36" y="22"/>
                    <a:pt x="36" y="22"/>
                    <a:pt x="36" y="22"/>
                  </a:cubicBezTo>
                  <a:cubicBezTo>
                    <a:pt x="22" y="8"/>
                    <a:pt x="22" y="8"/>
                    <a:pt x="22" y="8"/>
                  </a:cubicBezTo>
                  <a:cubicBezTo>
                    <a:pt x="16" y="8"/>
                    <a:pt x="16" y="8"/>
                    <a:pt x="16" y="8"/>
                  </a:cubicBezTo>
                  <a:cubicBezTo>
                    <a:pt x="11" y="8"/>
                    <a:pt x="8" y="12"/>
                    <a:pt x="8" y="16"/>
                  </a:cubicBezTo>
                  <a:cubicBezTo>
                    <a:pt x="8" y="76"/>
                    <a:pt x="8" y="76"/>
                    <a:pt x="8" y="76"/>
                  </a:cubicBezTo>
                  <a:cubicBezTo>
                    <a:pt x="20" y="76"/>
                    <a:pt x="20" y="76"/>
                    <a:pt x="20" y="76"/>
                  </a:cubicBezTo>
                  <a:cubicBezTo>
                    <a:pt x="20" y="152"/>
                    <a:pt x="20" y="152"/>
                    <a:pt x="20" y="152"/>
                  </a:cubicBezTo>
                  <a:cubicBezTo>
                    <a:pt x="12" y="152"/>
                    <a:pt x="12" y="152"/>
                    <a:pt x="12" y="152"/>
                  </a:cubicBezTo>
                  <a:cubicBezTo>
                    <a:pt x="12" y="84"/>
                    <a:pt x="12" y="84"/>
                    <a:pt x="12" y="84"/>
                  </a:cubicBezTo>
                  <a:cubicBezTo>
                    <a:pt x="0" y="84"/>
                    <a:pt x="0" y="84"/>
                    <a:pt x="0" y="84"/>
                  </a:cubicBezTo>
                  <a:cubicBezTo>
                    <a:pt x="0" y="16"/>
                    <a:pt x="0" y="16"/>
                    <a:pt x="0" y="16"/>
                  </a:cubicBezTo>
                  <a:cubicBezTo>
                    <a:pt x="0" y="7"/>
                    <a:pt x="7" y="0"/>
                    <a:pt x="16" y="0"/>
                  </a:cubicBezTo>
                  <a:cubicBezTo>
                    <a:pt x="25" y="0"/>
                    <a:pt x="25" y="0"/>
                    <a:pt x="25" y="0"/>
                  </a:cubicBezTo>
                  <a:cubicBezTo>
                    <a:pt x="36" y="10"/>
                    <a:pt x="36" y="10"/>
                    <a:pt x="36" y="10"/>
                  </a:cubicBezTo>
                  <a:cubicBezTo>
                    <a:pt x="46" y="0"/>
                    <a:pt x="46" y="0"/>
                    <a:pt x="46" y="0"/>
                  </a:cubicBezTo>
                  <a:cubicBezTo>
                    <a:pt x="56" y="0"/>
                    <a:pt x="56" y="0"/>
                    <a:pt x="56" y="0"/>
                  </a:cubicBezTo>
                  <a:cubicBezTo>
                    <a:pt x="65" y="0"/>
                    <a:pt x="72" y="7"/>
                    <a:pt x="72" y="16"/>
                  </a:cubicBezTo>
                  <a:cubicBezTo>
                    <a:pt x="72" y="84"/>
                    <a:pt x="72" y="84"/>
                    <a:pt x="72" y="84"/>
                  </a:cubicBezTo>
                  <a:cubicBezTo>
                    <a:pt x="60" y="84"/>
                    <a:pt x="60" y="84"/>
                    <a:pt x="60" y="84"/>
                  </a:cubicBezTo>
                  <a:lnTo>
                    <a:pt x="60"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pt-PT"/>
            </a:p>
          </p:txBody>
        </p:sp>
      </p:grpSp>
      <p:grpSp>
        <p:nvGrpSpPr>
          <p:cNvPr id="107" name="Group 63">
            <a:extLst>
              <a:ext uri="{FF2B5EF4-FFF2-40B4-BE49-F238E27FC236}">
                <a16:creationId xmlns:a16="http://schemas.microsoft.com/office/drawing/2014/main" id="{B4E7B568-6F52-9E4A-99CA-44AD06BCCD15}"/>
              </a:ext>
            </a:extLst>
          </p:cNvPr>
          <p:cNvGrpSpPr>
            <a:grpSpLocks noChangeAspect="1"/>
          </p:cNvGrpSpPr>
          <p:nvPr/>
        </p:nvGrpSpPr>
        <p:grpSpPr bwMode="auto">
          <a:xfrm>
            <a:off x="11142323" y="2120557"/>
            <a:ext cx="464877" cy="436011"/>
            <a:chOff x="-785" y="5306"/>
            <a:chExt cx="612" cy="574"/>
          </a:xfrm>
          <a:solidFill>
            <a:srgbClr val="01A5E0"/>
          </a:solidFill>
        </p:grpSpPr>
        <p:sp>
          <p:nvSpPr>
            <p:cNvPr id="108" name="Freeform 64">
              <a:extLst>
                <a:ext uri="{FF2B5EF4-FFF2-40B4-BE49-F238E27FC236}">
                  <a16:creationId xmlns:a16="http://schemas.microsoft.com/office/drawing/2014/main" id="{2EF5FAF2-D432-0942-9163-B44A320B113F}"/>
                </a:ext>
              </a:extLst>
            </p:cNvPr>
            <p:cNvSpPr>
              <a:spLocks/>
            </p:cNvSpPr>
            <p:nvPr/>
          </p:nvSpPr>
          <p:spPr bwMode="auto">
            <a:xfrm>
              <a:off x="-756" y="5517"/>
              <a:ext cx="555" cy="363"/>
            </a:xfrm>
            <a:custGeom>
              <a:avLst/>
              <a:gdLst>
                <a:gd name="T0" fmla="*/ 555 w 555"/>
                <a:gd name="T1" fmla="*/ 363 h 363"/>
                <a:gd name="T2" fmla="*/ 0 w 555"/>
                <a:gd name="T3" fmla="*/ 363 h 363"/>
                <a:gd name="T4" fmla="*/ 0 w 555"/>
                <a:gd name="T5" fmla="*/ 258 h 363"/>
                <a:gd name="T6" fmla="*/ 19 w 555"/>
                <a:gd name="T7" fmla="*/ 258 h 363"/>
                <a:gd name="T8" fmla="*/ 19 w 555"/>
                <a:gd name="T9" fmla="*/ 344 h 363"/>
                <a:gd name="T10" fmla="*/ 535 w 555"/>
                <a:gd name="T11" fmla="*/ 344 h 363"/>
                <a:gd name="T12" fmla="*/ 535 w 555"/>
                <a:gd name="T13" fmla="*/ 0 h 363"/>
                <a:gd name="T14" fmla="*/ 555 w 555"/>
                <a:gd name="T15" fmla="*/ 0 h 363"/>
                <a:gd name="T16" fmla="*/ 555 w 555"/>
                <a:gd name="T17" fmla="*/ 36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363">
                  <a:moveTo>
                    <a:pt x="555" y="363"/>
                  </a:moveTo>
                  <a:lnTo>
                    <a:pt x="0" y="363"/>
                  </a:lnTo>
                  <a:lnTo>
                    <a:pt x="0" y="258"/>
                  </a:lnTo>
                  <a:lnTo>
                    <a:pt x="19" y="258"/>
                  </a:lnTo>
                  <a:lnTo>
                    <a:pt x="19" y="344"/>
                  </a:lnTo>
                  <a:lnTo>
                    <a:pt x="535" y="344"/>
                  </a:lnTo>
                  <a:lnTo>
                    <a:pt x="535" y="0"/>
                  </a:lnTo>
                  <a:lnTo>
                    <a:pt x="555" y="0"/>
                  </a:lnTo>
                  <a:lnTo>
                    <a:pt x="555"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pt-PT"/>
            </a:p>
          </p:txBody>
        </p:sp>
        <p:sp>
          <p:nvSpPr>
            <p:cNvPr id="109" name="Freeform 65">
              <a:extLst>
                <a:ext uri="{FF2B5EF4-FFF2-40B4-BE49-F238E27FC236}">
                  <a16:creationId xmlns:a16="http://schemas.microsoft.com/office/drawing/2014/main" id="{083FFD58-26DF-8842-B5E3-319F672CD0F7}"/>
                </a:ext>
              </a:extLst>
            </p:cNvPr>
            <p:cNvSpPr>
              <a:spLocks/>
            </p:cNvSpPr>
            <p:nvPr/>
          </p:nvSpPr>
          <p:spPr bwMode="auto">
            <a:xfrm>
              <a:off x="-756" y="5306"/>
              <a:ext cx="555" cy="354"/>
            </a:xfrm>
            <a:custGeom>
              <a:avLst/>
              <a:gdLst>
                <a:gd name="T0" fmla="*/ 19 w 555"/>
                <a:gd name="T1" fmla="*/ 354 h 354"/>
                <a:gd name="T2" fmla="*/ 0 w 555"/>
                <a:gd name="T3" fmla="*/ 354 h 354"/>
                <a:gd name="T4" fmla="*/ 0 w 555"/>
                <a:gd name="T5" fmla="*/ 0 h 354"/>
                <a:gd name="T6" fmla="*/ 555 w 555"/>
                <a:gd name="T7" fmla="*/ 0 h 354"/>
                <a:gd name="T8" fmla="*/ 555 w 555"/>
                <a:gd name="T9" fmla="*/ 96 h 354"/>
                <a:gd name="T10" fmla="*/ 535 w 555"/>
                <a:gd name="T11" fmla="*/ 96 h 354"/>
                <a:gd name="T12" fmla="*/ 535 w 555"/>
                <a:gd name="T13" fmla="*/ 20 h 354"/>
                <a:gd name="T14" fmla="*/ 19 w 555"/>
                <a:gd name="T15" fmla="*/ 20 h 354"/>
                <a:gd name="T16" fmla="*/ 19 w 555"/>
                <a:gd name="T17"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5" h="354">
                  <a:moveTo>
                    <a:pt x="19" y="354"/>
                  </a:moveTo>
                  <a:lnTo>
                    <a:pt x="0" y="354"/>
                  </a:lnTo>
                  <a:lnTo>
                    <a:pt x="0" y="0"/>
                  </a:lnTo>
                  <a:lnTo>
                    <a:pt x="555" y="0"/>
                  </a:lnTo>
                  <a:lnTo>
                    <a:pt x="555" y="96"/>
                  </a:lnTo>
                  <a:lnTo>
                    <a:pt x="535" y="96"/>
                  </a:lnTo>
                  <a:lnTo>
                    <a:pt x="535" y="20"/>
                  </a:lnTo>
                  <a:lnTo>
                    <a:pt x="19" y="20"/>
                  </a:lnTo>
                  <a:lnTo>
                    <a:pt x="19" y="3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pt-PT"/>
            </a:p>
          </p:txBody>
        </p:sp>
        <p:sp>
          <p:nvSpPr>
            <p:cNvPr id="110" name="Freeform 66">
              <a:extLst>
                <a:ext uri="{FF2B5EF4-FFF2-40B4-BE49-F238E27FC236}">
                  <a16:creationId xmlns:a16="http://schemas.microsoft.com/office/drawing/2014/main" id="{2C637184-12A4-C846-9C16-C3A5013095BB}"/>
                </a:ext>
              </a:extLst>
            </p:cNvPr>
            <p:cNvSpPr>
              <a:spLocks/>
            </p:cNvSpPr>
            <p:nvPr/>
          </p:nvSpPr>
          <p:spPr bwMode="auto">
            <a:xfrm>
              <a:off x="-388" y="5471"/>
              <a:ext cx="165" cy="168"/>
            </a:xfrm>
            <a:custGeom>
              <a:avLst/>
              <a:gdLst>
                <a:gd name="T0" fmla="*/ 12 w 165"/>
                <a:gd name="T1" fmla="*/ 168 h 168"/>
                <a:gd name="T2" fmla="*/ 0 w 165"/>
                <a:gd name="T3" fmla="*/ 154 h 168"/>
                <a:gd name="T4" fmla="*/ 153 w 165"/>
                <a:gd name="T5" fmla="*/ 0 h 168"/>
                <a:gd name="T6" fmla="*/ 165 w 165"/>
                <a:gd name="T7" fmla="*/ 15 h 168"/>
                <a:gd name="T8" fmla="*/ 12 w 165"/>
                <a:gd name="T9" fmla="*/ 168 h 168"/>
              </a:gdLst>
              <a:ahLst/>
              <a:cxnLst>
                <a:cxn ang="0">
                  <a:pos x="T0" y="T1"/>
                </a:cxn>
                <a:cxn ang="0">
                  <a:pos x="T2" y="T3"/>
                </a:cxn>
                <a:cxn ang="0">
                  <a:pos x="T4" y="T5"/>
                </a:cxn>
                <a:cxn ang="0">
                  <a:pos x="T6" y="T7"/>
                </a:cxn>
                <a:cxn ang="0">
                  <a:pos x="T8" y="T9"/>
                </a:cxn>
              </a:cxnLst>
              <a:rect l="0" t="0" r="r" b="b"/>
              <a:pathLst>
                <a:path w="165" h="168">
                  <a:moveTo>
                    <a:pt x="12" y="168"/>
                  </a:moveTo>
                  <a:lnTo>
                    <a:pt x="0" y="154"/>
                  </a:lnTo>
                  <a:lnTo>
                    <a:pt x="153" y="0"/>
                  </a:lnTo>
                  <a:lnTo>
                    <a:pt x="165" y="15"/>
                  </a:lnTo>
                  <a:lnTo>
                    <a:pt x="12"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pt-PT"/>
            </a:p>
          </p:txBody>
        </p:sp>
        <p:sp>
          <p:nvSpPr>
            <p:cNvPr id="111" name="Freeform 67">
              <a:extLst>
                <a:ext uri="{FF2B5EF4-FFF2-40B4-BE49-F238E27FC236}">
                  <a16:creationId xmlns:a16="http://schemas.microsoft.com/office/drawing/2014/main" id="{3B9A4E0A-0B49-2D47-AE35-8D31E257A129}"/>
                </a:ext>
              </a:extLst>
            </p:cNvPr>
            <p:cNvSpPr>
              <a:spLocks/>
            </p:cNvSpPr>
            <p:nvPr/>
          </p:nvSpPr>
          <p:spPr bwMode="auto">
            <a:xfrm>
              <a:off x="-532" y="5529"/>
              <a:ext cx="108" cy="110"/>
            </a:xfrm>
            <a:custGeom>
              <a:avLst/>
              <a:gdLst>
                <a:gd name="T0" fmla="*/ 96 w 108"/>
                <a:gd name="T1" fmla="*/ 110 h 110"/>
                <a:gd name="T2" fmla="*/ 0 w 108"/>
                <a:gd name="T3" fmla="*/ 14 h 110"/>
                <a:gd name="T4" fmla="*/ 12 w 108"/>
                <a:gd name="T5" fmla="*/ 0 h 110"/>
                <a:gd name="T6" fmla="*/ 108 w 108"/>
                <a:gd name="T7" fmla="*/ 96 h 110"/>
                <a:gd name="T8" fmla="*/ 96 w 108"/>
                <a:gd name="T9" fmla="*/ 110 h 110"/>
              </a:gdLst>
              <a:ahLst/>
              <a:cxnLst>
                <a:cxn ang="0">
                  <a:pos x="T0" y="T1"/>
                </a:cxn>
                <a:cxn ang="0">
                  <a:pos x="T2" y="T3"/>
                </a:cxn>
                <a:cxn ang="0">
                  <a:pos x="T4" y="T5"/>
                </a:cxn>
                <a:cxn ang="0">
                  <a:pos x="T6" y="T7"/>
                </a:cxn>
                <a:cxn ang="0">
                  <a:pos x="T8" y="T9"/>
                </a:cxn>
              </a:cxnLst>
              <a:rect l="0" t="0" r="r" b="b"/>
              <a:pathLst>
                <a:path w="108" h="110">
                  <a:moveTo>
                    <a:pt x="96" y="110"/>
                  </a:moveTo>
                  <a:lnTo>
                    <a:pt x="0" y="14"/>
                  </a:lnTo>
                  <a:lnTo>
                    <a:pt x="12" y="0"/>
                  </a:lnTo>
                  <a:lnTo>
                    <a:pt x="108" y="96"/>
                  </a:lnTo>
                  <a:lnTo>
                    <a:pt x="96" y="1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pt-PT"/>
            </a:p>
          </p:txBody>
        </p:sp>
        <p:sp>
          <p:nvSpPr>
            <p:cNvPr id="113" name="Freeform 68">
              <a:extLst>
                <a:ext uri="{FF2B5EF4-FFF2-40B4-BE49-F238E27FC236}">
                  <a16:creationId xmlns:a16="http://schemas.microsoft.com/office/drawing/2014/main" id="{69342BE2-63EF-B44A-A770-EFC2785836C7}"/>
                </a:ext>
              </a:extLst>
            </p:cNvPr>
            <p:cNvSpPr>
              <a:spLocks/>
            </p:cNvSpPr>
            <p:nvPr/>
          </p:nvSpPr>
          <p:spPr bwMode="auto">
            <a:xfrm>
              <a:off x="-732" y="5529"/>
              <a:ext cx="174" cy="177"/>
            </a:xfrm>
            <a:custGeom>
              <a:avLst/>
              <a:gdLst>
                <a:gd name="T0" fmla="*/ 11 w 174"/>
                <a:gd name="T1" fmla="*/ 177 h 177"/>
                <a:gd name="T2" fmla="*/ 0 w 174"/>
                <a:gd name="T3" fmla="*/ 163 h 177"/>
                <a:gd name="T4" fmla="*/ 162 w 174"/>
                <a:gd name="T5" fmla="*/ 0 h 177"/>
                <a:gd name="T6" fmla="*/ 174 w 174"/>
                <a:gd name="T7" fmla="*/ 14 h 177"/>
                <a:gd name="T8" fmla="*/ 11 w 174"/>
                <a:gd name="T9" fmla="*/ 177 h 177"/>
              </a:gdLst>
              <a:ahLst/>
              <a:cxnLst>
                <a:cxn ang="0">
                  <a:pos x="T0" y="T1"/>
                </a:cxn>
                <a:cxn ang="0">
                  <a:pos x="T2" y="T3"/>
                </a:cxn>
                <a:cxn ang="0">
                  <a:pos x="T4" y="T5"/>
                </a:cxn>
                <a:cxn ang="0">
                  <a:pos x="T6" y="T7"/>
                </a:cxn>
                <a:cxn ang="0">
                  <a:pos x="T8" y="T9"/>
                </a:cxn>
              </a:cxnLst>
              <a:rect l="0" t="0" r="r" b="b"/>
              <a:pathLst>
                <a:path w="174" h="177">
                  <a:moveTo>
                    <a:pt x="11" y="177"/>
                  </a:moveTo>
                  <a:lnTo>
                    <a:pt x="0" y="163"/>
                  </a:lnTo>
                  <a:lnTo>
                    <a:pt x="162" y="0"/>
                  </a:lnTo>
                  <a:lnTo>
                    <a:pt x="174" y="14"/>
                  </a:lnTo>
                  <a:lnTo>
                    <a:pt x="11" y="1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pt-PT"/>
            </a:p>
          </p:txBody>
        </p:sp>
        <p:sp>
          <p:nvSpPr>
            <p:cNvPr id="115" name="Freeform 69">
              <a:extLst>
                <a:ext uri="{FF2B5EF4-FFF2-40B4-BE49-F238E27FC236}">
                  <a16:creationId xmlns:a16="http://schemas.microsoft.com/office/drawing/2014/main" id="{258137AD-2D95-5F4E-9374-C981AA21D404}"/>
                </a:ext>
              </a:extLst>
            </p:cNvPr>
            <p:cNvSpPr>
              <a:spLocks noEditPoints="1"/>
            </p:cNvSpPr>
            <p:nvPr/>
          </p:nvSpPr>
          <p:spPr bwMode="auto">
            <a:xfrm>
              <a:off x="-785" y="5680"/>
              <a:ext cx="76" cy="76"/>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8" y="32"/>
                    <a:pt x="0" y="25"/>
                    <a:pt x="0" y="16"/>
                  </a:cubicBezTo>
                  <a:cubicBezTo>
                    <a:pt x="0" y="7"/>
                    <a:pt x="8" y="0"/>
                    <a:pt x="16" y="0"/>
                  </a:cubicBezTo>
                  <a:cubicBezTo>
                    <a:pt x="25" y="0"/>
                    <a:pt x="32" y="7"/>
                    <a:pt x="32" y="16"/>
                  </a:cubicBezTo>
                  <a:cubicBezTo>
                    <a:pt x="32" y="25"/>
                    <a:pt x="25" y="32"/>
                    <a:pt x="16" y="32"/>
                  </a:cubicBezTo>
                  <a:close/>
                  <a:moveTo>
                    <a:pt x="16" y="8"/>
                  </a:moveTo>
                  <a:cubicBezTo>
                    <a:pt x="12" y="8"/>
                    <a:pt x="8" y="12"/>
                    <a:pt x="8" y="16"/>
                  </a:cubicBezTo>
                  <a:cubicBezTo>
                    <a:pt x="8" y="21"/>
                    <a:pt x="12" y="24"/>
                    <a:pt x="16" y="24"/>
                  </a:cubicBezTo>
                  <a:cubicBezTo>
                    <a:pt x="21" y="24"/>
                    <a:pt x="24" y="21"/>
                    <a:pt x="24" y="16"/>
                  </a:cubicBezTo>
                  <a:cubicBezTo>
                    <a:pt x="24" y="12"/>
                    <a:pt x="21"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pt-PT"/>
            </a:p>
          </p:txBody>
        </p:sp>
        <p:sp>
          <p:nvSpPr>
            <p:cNvPr id="118" name="Freeform 70">
              <a:extLst>
                <a:ext uri="{FF2B5EF4-FFF2-40B4-BE49-F238E27FC236}">
                  <a16:creationId xmlns:a16="http://schemas.microsoft.com/office/drawing/2014/main" id="{2A436736-F752-994C-80F8-FFE7C0DE7077}"/>
                </a:ext>
              </a:extLst>
            </p:cNvPr>
            <p:cNvSpPr>
              <a:spLocks noEditPoints="1"/>
            </p:cNvSpPr>
            <p:nvPr/>
          </p:nvSpPr>
          <p:spPr bwMode="auto">
            <a:xfrm>
              <a:off x="-584" y="5479"/>
              <a:ext cx="76" cy="76"/>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8" y="32"/>
                    <a:pt x="0" y="25"/>
                    <a:pt x="0" y="16"/>
                  </a:cubicBezTo>
                  <a:cubicBezTo>
                    <a:pt x="0" y="7"/>
                    <a:pt x="8" y="0"/>
                    <a:pt x="16" y="0"/>
                  </a:cubicBezTo>
                  <a:cubicBezTo>
                    <a:pt x="25" y="0"/>
                    <a:pt x="32" y="7"/>
                    <a:pt x="32" y="16"/>
                  </a:cubicBezTo>
                  <a:cubicBezTo>
                    <a:pt x="32" y="25"/>
                    <a:pt x="25" y="32"/>
                    <a:pt x="16" y="32"/>
                  </a:cubicBezTo>
                  <a:close/>
                  <a:moveTo>
                    <a:pt x="16" y="8"/>
                  </a:moveTo>
                  <a:cubicBezTo>
                    <a:pt x="12" y="8"/>
                    <a:pt x="8" y="12"/>
                    <a:pt x="8" y="16"/>
                  </a:cubicBezTo>
                  <a:cubicBezTo>
                    <a:pt x="8" y="21"/>
                    <a:pt x="12" y="24"/>
                    <a:pt x="16" y="24"/>
                  </a:cubicBezTo>
                  <a:cubicBezTo>
                    <a:pt x="21" y="24"/>
                    <a:pt x="24" y="21"/>
                    <a:pt x="24" y="16"/>
                  </a:cubicBezTo>
                  <a:cubicBezTo>
                    <a:pt x="24" y="12"/>
                    <a:pt x="21"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pt-PT"/>
            </a:p>
          </p:txBody>
        </p:sp>
        <p:sp>
          <p:nvSpPr>
            <p:cNvPr id="120" name="Freeform 71">
              <a:extLst>
                <a:ext uri="{FF2B5EF4-FFF2-40B4-BE49-F238E27FC236}">
                  <a16:creationId xmlns:a16="http://schemas.microsoft.com/office/drawing/2014/main" id="{D2DCD7B5-FAF9-A443-B691-66393D4A3AD6}"/>
                </a:ext>
              </a:extLst>
            </p:cNvPr>
            <p:cNvSpPr>
              <a:spLocks noEditPoints="1"/>
            </p:cNvSpPr>
            <p:nvPr/>
          </p:nvSpPr>
          <p:spPr bwMode="auto">
            <a:xfrm>
              <a:off x="-441" y="5613"/>
              <a:ext cx="77" cy="76"/>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8" y="32"/>
                    <a:pt x="0" y="25"/>
                    <a:pt x="0" y="16"/>
                  </a:cubicBezTo>
                  <a:cubicBezTo>
                    <a:pt x="0" y="7"/>
                    <a:pt x="8" y="0"/>
                    <a:pt x="16" y="0"/>
                  </a:cubicBezTo>
                  <a:cubicBezTo>
                    <a:pt x="25" y="0"/>
                    <a:pt x="32" y="7"/>
                    <a:pt x="32" y="16"/>
                  </a:cubicBezTo>
                  <a:cubicBezTo>
                    <a:pt x="32" y="25"/>
                    <a:pt x="25" y="32"/>
                    <a:pt x="16" y="32"/>
                  </a:cubicBezTo>
                  <a:close/>
                  <a:moveTo>
                    <a:pt x="16" y="8"/>
                  </a:moveTo>
                  <a:cubicBezTo>
                    <a:pt x="12" y="8"/>
                    <a:pt x="8" y="12"/>
                    <a:pt x="8" y="16"/>
                  </a:cubicBezTo>
                  <a:cubicBezTo>
                    <a:pt x="8" y="21"/>
                    <a:pt x="12" y="24"/>
                    <a:pt x="16" y="24"/>
                  </a:cubicBezTo>
                  <a:cubicBezTo>
                    <a:pt x="21" y="24"/>
                    <a:pt x="24" y="21"/>
                    <a:pt x="24" y="16"/>
                  </a:cubicBezTo>
                  <a:cubicBezTo>
                    <a:pt x="24" y="12"/>
                    <a:pt x="21"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pt-PT"/>
            </a:p>
          </p:txBody>
        </p:sp>
        <p:sp>
          <p:nvSpPr>
            <p:cNvPr id="123" name="Freeform 72">
              <a:extLst>
                <a:ext uri="{FF2B5EF4-FFF2-40B4-BE49-F238E27FC236}">
                  <a16:creationId xmlns:a16="http://schemas.microsoft.com/office/drawing/2014/main" id="{B012A002-67DE-2B42-BA28-F2623BD6505E}"/>
                </a:ext>
              </a:extLst>
            </p:cNvPr>
            <p:cNvSpPr>
              <a:spLocks noEditPoints="1"/>
            </p:cNvSpPr>
            <p:nvPr/>
          </p:nvSpPr>
          <p:spPr bwMode="auto">
            <a:xfrm>
              <a:off x="-249" y="5421"/>
              <a:ext cx="76" cy="77"/>
            </a:xfrm>
            <a:custGeom>
              <a:avLst/>
              <a:gdLst>
                <a:gd name="T0" fmla="*/ 16 w 32"/>
                <a:gd name="T1" fmla="*/ 32 h 32"/>
                <a:gd name="T2" fmla="*/ 0 w 32"/>
                <a:gd name="T3" fmla="*/ 16 h 32"/>
                <a:gd name="T4" fmla="*/ 16 w 32"/>
                <a:gd name="T5" fmla="*/ 0 h 32"/>
                <a:gd name="T6" fmla="*/ 32 w 32"/>
                <a:gd name="T7" fmla="*/ 16 h 32"/>
                <a:gd name="T8" fmla="*/ 16 w 32"/>
                <a:gd name="T9" fmla="*/ 32 h 32"/>
                <a:gd name="T10" fmla="*/ 16 w 32"/>
                <a:gd name="T11" fmla="*/ 8 h 32"/>
                <a:gd name="T12" fmla="*/ 8 w 32"/>
                <a:gd name="T13" fmla="*/ 16 h 32"/>
                <a:gd name="T14" fmla="*/ 16 w 32"/>
                <a:gd name="T15" fmla="*/ 24 h 32"/>
                <a:gd name="T16" fmla="*/ 24 w 32"/>
                <a:gd name="T17" fmla="*/ 16 h 32"/>
                <a:gd name="T18" fmla="*/ 16 w 32"/>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32"/>
                  </a:moveTo>
                  <a:cubicBezTo>
                    <a:pt x="8" y="32"/>
                    <a:pt x="0" y="25"/>
                    <a:pt x="0" y="16"/>
                  </a:cubicBezTo>
                  <a:cubicBezTo>
                    <a:pt x="0" y="7"/>
                    <a:pt x="8" y="0"/>
                    <a:pt x="16" y="0"/>
                  </a:cubicBezTo>
                  <a:cubicBezTo>
                    <a:pt x="25" y="0"/>
                    <a:pt x="32" y="7"/>
                    <a:pt x="32" y="16"/>
                  </a:cubicBezTo>
                  <a:cubicBezTo>
                    <a:pt x="32" y="25"/>
                    <a:pt x="25" y="32"/>
                    <a:pt x="16" y="32"/>
                  </a:cubicBezTo>
                  <a:close/>
                  <a:moveTo>
                    <a:pt x="16" y="8"/>
                  </a:moveTo>
                  <a:cubicBezTo>
                    <a:pt x="12" y="8"/>
                    <a:pt x="8" y="12"/>
                    <a:pt x="8" y="16"/>
                  </a:cubicBezTo>
                  <a:cubicBezTo>
                    <a:pt x="8" y="21"/>
                    <a:pt x="12" y="24"/>
                    <a:pt x="16" y="24"/>
                  </a:cubicBezTo>
                  <a:cubicBezTo>
                    <a:pt x="21" y="24"/>
                    <a:pt x="24" y="21"/>
                    <a:pt x="24" y="16"/>
                  </a:cubicBezTo>
                  <a:cubicBezTo>
                    <a:pt x="24" y="12"/>
                    <a:pt x="21" y="8"/>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pt-PT"/>
            </a:p>
          </p:txBody>
        </p:sp>
        <p:sp>
          <p:nvSpPr>
            <p:cNvPr id="125" name="Rectangle 73">
              <a:extLst>
                <a:ext uri="{FF2B5EF4-FFF2-40B4-BE49-F238E27FC236}">
                  <a16:creationId xmlns:a16="http://schemas.microsoft.com/office/drawing/2014/main" id="{10BB33EA-6AE4-C04C-B0C0-36DDD9E028A1}"/>
                </a:ext>
              </a:extLst>
            </p:cNvPr>
            <p:cNvSpPr>
              <a:spLocks noChangeArrowheads="1"/>
            </p:cNvSpPr>
            <p:nvPr/>
          </p:nvSpPr>
          <p:spPr bwMode="auto">
            <a:xfrm>
              <a:off x="-699" y="5364"/>
              <a:ext cx="19"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pt-PT"/>
            </a:p>
          </p:txBody>
        </p:sp>
        <p:sp>
          <p:nvSpPr>
            <p:cNvPr id="129" name="Rectangle 74">
              <a:extLst>
                <a:ext uri="{FF2B5EF4-FFF2-40B4-BE49-F238E27FC236}">
                  <a16:creationId xmlns:a16="http://schemas.microsoft.com/office/drawing/2014/main" id="{35F01B8B-8818-C74F-9043-0F77DE2050BD}"/>
                </a:ext>
              </a:extLst>
            </p:cNvPr>
            <p:cNvSpPr>
              <a:spLocks noChangeArrowheads="1"/>
            </p:cNvSpPr>
            <p:nvPr/>
          </p:nvSpPr>
          <p:spPr bwMode="auto">
            <a:xfrm>
              <a:off x="-699" y="5402"/>
              <a:ext cx="19"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pt-PT"/>
            </a:p>
          </p:txBody>
        </p:sp>
        <p:sp>
          <p:nvSpPr>
            <p:cNvPr id="134" name="Rectangle 75">
              <a:extLst>
                <a:ext uri="{FF2B5EF4-FFF2-40B4-BE49-F238E27FC236}">
                  <a16:creationId xmlns:a16="http://schemas.microsoft.com/office/drawing/2014/main" id="{523E8F8F-1A3C-9E43-A0E2-5AA3C4C9A98D}"/>
                </a:ext>
              </a:extLst>
            </p:cNvPr>
            <p:cNvSpPr>
              <a:spLocks noChangeArrowheads="1"/>
            </p:cNvSpPr>
            <p:nvPr/>
          </p:nvSpPr>
          <p:spPr bwMode="auto">
            <a:xfrm>
              <a:off x="-718" y="5766"/>
              <a:ext cx="19" cy="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pt-PT"/>
            </a:p>
          </p:txBody>
        </p:sp>
        <p:sp>
          <p:nvSpPr>
            <p:cNvPr id="138" name="Rectangle 76">
              <a:extLst>
                <a:ext uri="{FF2B5EF4-FFF2-40B4-BE49-F238E27FC236}">
                  <a16:creationId xmlns:a16="http://schemas.microsoft.com/office/drawing/2014/main" id="{E3AA48F1-A7E1-634B-A0C4-3B1826FAD2AE}"/>
                </a:ext>
              </a:extLst>
            </p:cNvPr>
            <p:cNvSpPr>
              <a:spLocks noChangeArrowheads="1"/>
            </p:cNvSpPr>
            <p:nvPr/>
          </p:nvSpPr>
          <p:spPr bwMode="auto">
            <a:xfrm>
              <a:off x="-680" y="5689"/>
              <a:ext cx="19" cy="15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pt-PT"/>
            </a:p>
          </p:txBody>
        </p:sp>
        <p:sp>
          <p:nvSpPr>
            <p:cNvPr id="139" name="Rectangle 77">
              <a:extLst>
                <a:ext uri="{FF2B5EF4-FFF2-40B4-BE49-F238E27FC236}">
                  <a16:creationId xmlns:a16="http://schemas.microsoft.com/office/drawing/2014/main" id="{7CFF9AC8-5F77-7747-BA3F-0F3FB90950E6}"/>
                </a:ext>
              </a:extLst>
            </p:cNvPr>
            <p:cNvSpPr>
              <a:spLocks noChangeArrowheads="1"/>
            </p:cNvSpPr>
            <p:nvPr/>
          </p:nvSpPr>
          <p:spPr bwMode="auto">
            <a:xfrm>
              <a:off x="-450" y="5699"/>
              <a:ext cx="19" cy="1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pt-PT"/>
            </a:p>
          </p:txBody>
        </p:sp>
        <p:sp>
          <p:nvSpPr>
            <p:cNvPr id="140" name="Rectangle 78">
              <a:extLst>
                <a:ext uri="{FF2B5EF4-FFF2-40B4-BE49-F238E27FC236}">
                  <a16:creationId xmlns:a16="http://schemas.microsoft.com/office/drawing/2014/main" id="{27CAB7A9-C908-5044-92B8-3018481E0EBC}"/>
                </a:ext>
              </a:extLst>
            </p:cNvPr>
            <p:cNvSpPr>
              <a:spLocks noChangeArrowheads="1"/>
            </p:cNvSpPr>
            <p:nvPr/>
          </p:nvSpPr>
          <p:spPr bwMode="auto">
            <a:xfrm>
              <a:off x="-412" y="5708"/>
              <a:ext cx="19" cy="1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pt-PT"/>
            </a:p>
          </p:txBody>
        </p:sp>
        <p:sp>
          <p:nvSpPr>
            <p:cNvPr id="141" name="Rectangle 79">
              <a:extLst>
                <a:ext uri="{FF2B5EF4-FFF2-40B4-BE49-F238E27FC236}">
                  <a16:creationId xmlns:a16="http://schemas.microsoft.com/office/drawing/2014/main" id="{32730C8C-8014-CD47-BEF3-147270E0AFE8}"/>
                </a:ext>
              </a:extLst>
            </p:cNvPr>
            <p:cNvSpPr>
              <a:spLocks noChangeArrowheads="1"/>
            </p:cNvSpPr>
            <p:nvPr/>
          </p:nvSpPr>
          <p:spPr bwMode="auto">
            <a:xfrm>
              <a:off x="-374" y="5699"/>
              <a:ext cx="20" cy="1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pt-PT"/>
            </a:p>
          </p:txBody>
        </p:sp>
        <p:sp>
          <p:nvSpPr>
            <p:cNvPr id="142" name="Rectangle 80">
              <a:extLst>
                <a:ext uri="{FF2B5EF4-FFF2-40B4-BE49-F238E27FC236}">
                  <a16:creationId xmlns:a16="http://schemas.microsoft.com/office/drawing/2014/main" id="{A385CBBF-BCDE-9949-BE12-51DE0854B328}"/>
                </a:ext>
              </a:extLst>
            </p:cNvPr>
            <p:cNvSpPr>
              <a:spLocks noChangeArrowheads="1"/>
            </p:cNvSpPr>
            <p:nvPr/>
          </p:nvSpPr>
          <p:spPr bwMode="auto">
            <a:xfrm>
              <a:off x="-335" y="5622"/>
              <a:ext cx="19" cy="2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pt-PT"/>
            </a:p>
          </p:txBody>
        </p:sp>
        <p:sp>
          <p:nvSpPr>
            <p:cNvPr id="143" name="Rectangle 81">
              <a:extLst>
                <a:ext uri="{FF2B5EF4-FFF2-40B4-BE49-F238E27FC236}">
                  <a16:creationId xmlns:a16="http://schemas.microsoft.com/office/drawing/2014/main" id="{F73209F7-2A34-D245-B6DE-A1F6C535520F}"/>
                </a:ext>
              </a:extLst>
            </p:cNvPr>
            <p:cNvSpPr>
              <a:spLocks noChangeArrowheads="1"/>
            </p:cNvSpPr>
            <p:nvPr/>
          </p:nvSpPr>
          <p:spPr bwMode="auto">
            <a:xfrm>
              <a:off x="-297" y="5584"/>
              <a:ext cx="1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pt-PT"/>
            </a:p>
          </p:txBody>
        </p:sp>
        <p:sp>
          <p:nvSpPr>
            <p:cNvPr id="144" name="Rectangle 82">
              <a:extLst>
                <a:ext uri="{FF2B5EF4-FFF2-40B4-BE49-F238E27FC236}">
                  <a16:creationId xmlns:a16="http://schemas.microsoft.com/office/drawing/2014/main" id="{54D174AC-0CC7-C24C-8174-C164B5110620}"/>
                </a:ext>
              </a:extLst>
            </p:cNvPr>
            <p:cNvSpPr>
              <a:spLocks noChangeArrowheads="1"/>
            </p:cNvSpPr>
            <p:nvPr/>
          </p:nvSpPr>
          <p:spPr bwMode="auto">
            <a:xfrm>
              <a:off x="-259" y="5546"/>
              <a:ext cx="19" cy="2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pt-PT"/>
            </a:p>
          </p:txBody>
        </p:sp>
        <p:sp>
          <p:nvSpPr>
            <p:cNvPr id="145" name="Rectangle 83">
              <a:extLst>
                <a:ext uri="{FF2B5EF4-FFF2-40B4-BE49-F238E27FC236}">
                  <a16:creationId xmlns:a16="http://schemas.microsoft.com/office/drawing/2014/main" id="{C481990A-2C9A-0E43-8070-30848CF89888}"/>
                </a:ext>
              </a:extLst>
            </p:cNvPr>
            <p:cNvSpPr>
              <a:spLocks noChangeArrowheads="1"/>
            </p:cNvSpPr>
            <p:nvPr/>
          </p:nvSpPr>
          <p:spPr bwMode="auto">
            <a:xfrm>
              <a:off x="-642" y="5651"/>
              <a:ext cx="20" cy="1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pt-PT"/>
            </a:p>
          </p:txBody>
        </p:sp>
        <p:sp>
          <p:nvSpPr>
            <p:cNvPr id="146" name="Rectangle 84">
              <a:extLst>
                <a:ext uri="{FF2B5EF4-FFF2-40B4-BE49-F238E27FC236}">
                  <a16:creationId xmlns:a16="http://schemas.microsoft.com/office/drawing/2014/main" id="{BA60021F-A6ED-3649-84F1-112E76365DA2}"/>
                </a:ext>
              </a:extLst>
            </p:cNvPr>
            <p:cNvSpPr>
              <a:spLocks noChangeArrowheads="1"/>
            </p:cNvSpPr>
            <p:nvPr/>
          </p:nvSpPr>
          <p:spPr bwMode="auto">
            <a:xfrm>
              <a:off x="-603" y="5613"/>
              <a:ext cx="19" cy="2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pt-PT"/>
            </a:p>
          </p:txBody>
        </p:sp>
        <p:sp>
          <p:nvSpPr>
            <p:cNvPr id="147" name="Rectangle 85">
              <a:extLst>
                <a:ext uri="{FF2B5EF4-FFF2-40B4-BE49-F238E27FC236}">
                  <a16:creationId xmlns:a16="http://schemas.microsoft.com/office/drawing/2014/main" id="{BF238009-2A72-1F47-A097-C8C9431F378B}"/>
                </a:ext>
              </a:extLst>
            </p:cNvPr>
            <p:cNvSpPr>
              <a:spLocks noChangeArrowheads="1"/>
            </p:cNvSpPr>
            <p:nvPr/>
          </p:nvSpPr>
          <p:spPr bwMode="auto">
            <a:xfrm>
              <a:off x="-488" y="5632"/>
              <a:ext cx="19" cy="2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pt-PT"/>
            </a:p>
          </p:txBody>
        </p:sp>
        <p:sp>
          <p:nvSpPr>
            <p:cNvPr id="148" name="Rectangle 86">
              <a:extLst>
                <a:ext uri="{FF2B5EF4-FFF2-40B4-BE49-F238E27FC236}">
                  <a16:creationId xmlns:a16="http://schemas.microsoft.com/office/drawing/2014/main" id="{7B599F91-14DA-8C46-821B-67B114776B34}"/>
                </a:ext>
              </a:extLst>
            </p:cNvPr>
            <p:cNvSpPr>
              <a:spLocks noChangeArrowheads="1"/>
            </p:cNvSpPr>
            <p:nvPr/>
          </p:nvSpPr>
          <p:spPr bwMode="auto">
            <a:xfrm>
              <a:off x="-527" y="5593"/>
              <a:ext cx="19" cy="2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pt-PT"/>
            </a:p>
          </p:txBody>
        </p:sp>
        <p:sp>
          <p:nvSpPr>
            <p:cNvPr id="149" name="Rectangle 87">
              <a:extLst>
                <a:ext uri="{FF2B5EF4-FFF2-40B4-BE49-F238E27FC236}">
                  <a16:creationId xmlns:a16="http://schemas.microsoft.com/office/drawing/2014/main" id="{602CABF9-7356-B04E-9DCB-BDBC73667899}"/>
                </a:ext>
              </a:extLst>
            </p:cNvPr>
            <p:cNvSpPr>
              <a:spLocks noChangeArrowheads="1"/>
            </p:cNvSpPr>
            <p:nvPr/>
          </p:nvSpPr>
          <p:spPr bwMode="auto">
            <a:xfrm>
              <a:off x="-565" y="5574"/>
              <a:ext cx="19" cy="2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pt-PT"/>
            </a:p>
          </p:txBody>
        </p:sp>
        <p:sp>
          <p:nvSpPr>
            <p:cNvPr id="150" name="Rectangle 88">
              <a:extLst>
                <a:ext uri="{FF2B5EF4-FFF2-40B4-BE49-F238E27FC236}">
                  <a16:creationId xmlns:a16="http://schemas.microsoft.com/office/drawing/2014/main" id="{23A4DC49-86BC-E64D-A3EA-AFC6A83D5BBA}"/>
                </a:ext>
              </a:extLst>
            </p:cNvPr>
            <p:cNvSpPr>
              <a:spLocks noChangeArrowheads="1"/>
            </p:cNvSpPr>
            <p:nvPr/>
          </p:nvSpPr>
          <p:spPr bwMode="auto">
            <a:xfrm>
              <a:off x="-527" y="5364"/>
              <a:ext cx="249"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pt-PT"/>
            </a:p>
          </p:txBody>
        </p:sp>
        <p:sp>
          <p:nvSpPr>
            <p:cNvPr id="151" name="Rectangle 89">
              <a:extLst>
                <a:ext uri="{FF2B5EF4-FFF2-40B4-BE49-F238E27FC236}">
                  <a16:creationId xmlns:a16="http://schemas.microsoft.com/office/drawing/2014/main" id="{15302322-0E2B-2244-8D72-E67E943209D4}"/>
                </a:ext>
              </a:extLst>
            </p:cNvPr>
            <p:cNvSpPr>
              <a:spLocks noChangeArrowheads="1"/>
            </p:cNvSpPr>
            <p:nvPr/>
          </p:nvSpPr>
          <p:spPr bwMode="auto">
            <a:xfrm>
              <a:off x="-661" y="5364"/>
              <a:ext cx="115"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pt-PT"/>
            </a:p>
          </p:txBody>
        </p:sp>
        <p:sp>
          <p:nvSpPr>
            <p:cNvPr id="152" name="Rectangle 90">
              <a:extLst>
                <a:ext uri="{FF2B5EF4-FFF2-40B4-BE49-F238E27FC236}">
                  <a16:creationId xmlns:a16="http://schemas.microsoft.com/office/drawing/2014/main" id="{D56B067D-075A-804A-BAA2-3E9848132115}"/>
                </a:ext>
              </a:extLst>
            </p:cNvPr>
            <p:cNvSpPr>
              <a:spLocks noChangeArrowheads="1"/>
            </p:cNvSpPr>
            <p:nvPr/>
          </p:nvSpPr>
          <p:spPr bwMode="auto">
            <a:xfrm>
              <a:off x="-661" y="5402"/>
              <a:ext cx="287" cy="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pt-PT"/>
            </a:p>
          </p:txBody>
        </p:sp>
      </p:grpSp>
      <p:pic>
        <p:nvPicPr>
          <p:cNvPr id="153" name="Picture 126" descr="Resultado de imagem para agentifai company logo">
            <a:extLst>
              <a:ext uri="{FF2B5EF4-FFF2-40B4-BE49-F238E27FC236}">
                <a16:creationId xmlns:a16="http://schemas.microsoft.com/office/drawing/2014/main" id="{CC2B7CD8-C1E0-364E-A524-FCCC27163E1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23359" y="4492307"/>
            <a:ext cx="84296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 name="Picture 4" descr="Resultado de imagem para loqr logo">
            <a:extLst>
              <a:ext uri="{FF2B5EF4-FFF2-40B4-BE49-F238E27FC236}">
                <a16:creationId xmlns:a16="http://schemas.microsoft.com/office/drawing/2014/main" id="{85E0EF88-CCA1-0E4C-9C5D-AD058156EE1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17321" y="5001109"/>
            <a:ext cx="674688"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 name="Picture 6" descr="Resultado de imagem para hype labs logo">
            <a:extLst>
              <a:ext uri="{FF2B5EF4-FFF2-40B4-BE49-F238E27FC236}">
                <a16:creationId xmlns:a16="http://schemas.microsoft.com/office/drawing/2014/main" id="{FC3F6510-9CF9-A74B-AE87-9B522E5004F4}"/>
              </a:ext>
            </a:extLst>
          </p:cNvPr>
          <p:cNvPicPr>
            <a:picLocks noChangeAspect="1" noChangeArrowheads="1"/>
          </p:cNvPicPr>
          <p:nvPr/>
        </p:nvPicPr>
        <p:blipFill>
          <a:blip r:embed="rId8">
            <a:lum contrast="4000"/>
            <a:extLst>
              <a:ext uri="{28A0092B-C50C-407E-A947-70E740481C1C}">
                <a14:useLocalDpi xmlns:a14="http://schemas.microsoft.com/office/drawing/2010/main" val="0"/>
              </a:ext>
            </a:extLst>
          </a:blip>
          <a:srcRect/>
          <a:stretch>
            <a:fillRect/>
          </a:stretch>
        </p:blipFill>
        <p:spPr bwMode="auto">
          <a:xfrm>
            <a:off x="1809563" y="4534410"/>
            <a:ext cx="5969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6" name="Picture 8" descr="Resultado de imagem para unbabel logo">
            <a:extLst>
              <a:ext uri="{FF2B5EF4-FFF2-40B4-BE49-F238E27FC236}">
                <a16:creationId xmlns:a16="http://schemas.microsoft.com/office/drawing/2014/main" id="{3C8FD7F0-F799-4347-BF8F-2A56665B15D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5716" y="5247071"/>
            <a:ext cx="992187"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 name="Picture 2">
            <a:extLst>
              <a:ext uri="{FF2B5EF4-FFF2-40B4-BE49-F238E27FC236}">
                <a16:creationId xmlns:a16="http://schemas.microsoft.com/office/drawing/2014/main" id="{96966F58-363A-3B4C-A1D6-E5FF78AF14A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91812" y="6077545"/>
            <a:ext cx="1008063" cy="23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8" name="Picture 14" descr="Heptasense">
            <a:extLst>
              <a:ext uri="{FF2B5EF4-FFF2-40B4-BE49-F238E27FC236}">
                <a16:creationId xmlns:a16="http://schemas.microsoft.com/office/drawing/2014/main" id="{2043F246-E6F2-554D-A436-DD3AE7FAD64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99111" y="4169101"/>
            <a:ext cx="1084263"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 name="Picture 172" descr="C:\Users\alcarvalho\Desktop\tesselo.png">
            <a:extLst>
              <a:ext uri="{FF2B5EF4-FFF2-40B4-BE49-F238E27FC236}">
                <a16:creationId xmlns:a16="http://schemas.microsoft.com/office/drawing/2014/main" id="{1BF97E0D-B957-5348-BED1-A8BDB67E054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63287" y="3798956"/>
            <a:ext cx="890588"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 name="Picture 2" descr="Image result for talkdesk logo">
            <a:extLst>
              <a:ext uri="{FF2B5EF4-FFF2-40B4-BE49-F238E27FC236}">
                <a16:creationId xmlns:a16="http://schemas.microsoft.com/office/drawing/2014/main" id="{7C042DBC-52CC-CB4A-AEAF-B59048E28A5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31562" y="5538485"/>
            <a:ext cx="865286" cy="48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 name="Picture 14" descr="Didimo">
            <a:extLst>
              <a:ext uri="{FF2B5EF4-FFF2-40B4-BE49-F238E27FC236}">
                <a16:creationId xmlns:a16="http://schemas.microsoft.com/office/drawing/2014/main" id="{1D69B31A-6E5B-F946-8BA5-87E90318268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93330" y="5723006"/>
            <a:ext cx="90646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2" name="Group 14">
            <a:extLst>
              <a:ext uri="{FF2B5EF4-FFF2-40B4-BE49-F238E27FC236}">
                <a16:creationId xmlns:a16="http://schemas.microsoft.com/office/drawing/2014/main" id="{8D4C8160-F51E-BB41-87C2-9ECD864EC6B1}"/>
              </a:ext>
            </a:extLst>
          </p:cNvPr>
          <p:cNvGrpSpPr>
            <a:grpSpLocks/>
          </p:cNvGrpSpPr>
          <p:nvPr/>
        </p:nvGrpSpPr>
        <p:grpSpPr bwMode="auto">
          <a:xfrm>
            <a:off x="3688505" y="3678306"/>
            <a:ext cx="1166813" cy="1533525"/>
            <a:chOff x="2493197" y="4727526"/>
            <a:chExt cx="1167204" cy="1534147"/>
          </a:xfrm>
        </p:grpSpPr>
        <p:grpSp>
          <p:nvGrpSpPr>
            <p:cNvPr id="163" name="Group 339">
              <a:extLst>
                <a:ext uri="{FF2B5EF4-FFF2-40B4-BE49-F238E27FC236}">
                  <a16:creationId xmlns:a16="http://schemas.microsoft.com/office/drawing/2014/main" id="{9147EA62-6F8E-0C4C-A7D6-3DBF100CBB6D}"/>
                </a:ext>
              </a:extLst>
            </p:cNvPr>
            <p:cNvGrpSpPr>
              <a:grpSpLocks/>
            </p:cNvGrpSpPr>
            <p:nvPr/>
          </p:nvGrpSpPr>
          <p:grpSpPr bwMode="auto">
            <a:xfrm>
              <a:off x="2493197" y="4727526"/>
              <a:ext cx="1167204" cy="1060347"/>
              <a:chOff x="2493197" y="4993772"/>
              <a:chExt cx="1167204" cy="1060347"/>
            </a:xfrm>
          </p:grpSpPr>
          <p:pic>
            <p:nvPicPr>
              <p:cNvPr id="165" name="Picture 3" descr="X:\DPME\CLIENTES\abyssal\Abyssal-Logo-Pack\Abyssal Logo Pack\ABYSSAL_Horizontal\ID_Horizontal_01.png">
                <a:extLst>
                  <a:ext uri="{FF2B5EF4-FFF2-40B4-BE49-F238E27FC236}">
                    <a16:creationId xmlns:a16="http://schemas.microsoft.com/office/drawing/2014/main" id="{A8D0AD15-64B2-B746-8710-22AF34994FB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8463" t="19688" r="8463" b="19688"/>
              <a:stretch>
                <a:fillRect/>
              </a:stretch>
            </p:blipFill>
            <p:spPr bwMode="auto">
              <a:xfrm>
                <a:off x="2493197" y="4993772"/>
                <a:ext cx="1167204" cy="400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 name="Picture 10" descr="Resultado de imagem para groundcontrol logo startup">
                <a:extLst>
                  <a:ext uri="{FF2B5EF4-FFF2-40B4-BE49-F238E27FC236}">
                    <a16:creationId xmlns:a16="http://schemas.microsoft.com/office/drawing/2014/main" id="{BDF62585-A28A-1045-A75A-421EF753058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l="28400" t="11430" r="28287" b="14349"/>
              <a:stretch>
                <a:fillRect/>
              </a:stretch>
            </p:blipFill>
            <p:spPr bwMode="auto">
              <a:xfrm>
                <a:off x="2800340" y="5414797"/>
                <a:ext cx="559666" cy="639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4" name="Picture 3">
              <a:extLst>
                <a:ext uri="{FF2B5EF4-FFF2-40B4-BE49-F238E27FC236}">
                  <a16:creationId xmlns:a16="http://schemas.microsoft.com/office/drawing/2014/main" id="{A71BBD7E-2327-0144-9382-E4FB257CAD9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77733" y="5870310"/>
              <a:ext cx="1028724" cy="391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67" name="Picture 11" descr="sound particles">
            <a:extLst>
              <a:ext uri="{FF2B5EF4-FFF2-40B4-BE49-F238E27FC236}">
                <a16:creationId xmlns:a16="http://schemas.microsoft.com/office/drawing/2014/main" id="{1663B631-52B3-D840-8DA7-AE820F5DEFB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712318" y="5302318"/>
            <a:ext cx="12700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 name="Picture 147" descr="Image result for virtuleap">
            <a:extLst>
              <a:ext uri="{FF2B5EF4-FFF2-40B4-BE49-F238E27FC236}">
                <a16:creationId xmlns:a16="http://schemas.microsoft.com/office/drawing/2014/main" id="{73587792-ABE6-904C-935D-ACA8FB979936}"/>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532930" y="5783331"/>
            <a:ext cx="7286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 name="Picture 14" descr="https://www.uniplaces.com/dist/img/uniplaces_logo1200x1200.png">
            <a:extLst>
              <a:ext uri="{FF2B5EF4-FFF2-40B4-BE49-F238E27FC236}">
                <a16:creationId xmlns:a16="http://schemas.microsoft.com/office/drawing/2014/main" id="{4EEBE322-F28C-6F4C-A8FA-9DA42E620FA5}"/>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t="33934" b="33934"/>
          <a:stretch>
            <a:fillRect/>
          </a:stretch>
        </p:blipFill>
        <p:spPr bwMode="auto">
          <a:xfrm>
            <a:off x="5431018" y="4959692"/>
            <a:ext cx="1094369" cy="35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 name="Picture 2" descr="Resultado de imagem para Platforme logo">
            <a:extLst>
              <a:ext uri="{FF2B5EF4-FFF2-40B4-BE49-F238E27FC236}">
                <a16:creationId xmlns:a16="http://schemas.microsoft.com/office/drawing/2014/main" id="{FFC468F6-A7A5-D740-9154-DC42E476D3ED}"/>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t="36887" b="39011"/>
          <a:stretch>
            <a:fillRect/>
          </a:stretch>
        </p:blipFill>
        <p:spPr bwMode="auto">
          <a:xfrm>
            <a:off x="5488314" y="5440004"/>
            <a:ext cx="1034877" cy="249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 name="Picture 2" descr="Logo">
            <a:extLst>
              <a:ext uri="{FF2B5EF4-FFF2-40B4-BE49-F238E27FC236}">
                <a16:creationId xmlns:a16="http://schemas.microsoft.com/office/drawing/2014/main" id="{665A1539-1C62-214D-A278-3E40DF50AD2D}"/>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462407" y="4490790"/>
            <a:ext cx="1050925"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 name="Picture 163" descr="Image result for thehuub startup">
            <a:extLst>
              <a:ext uri="{FF2B5EF4-FFF2-40B4-BE49-F238E27FC236}">
                <a16:creationId xmlns:a16="http://schemas.microsoft.com/office/drawing/2014/main" id="{F9FD3239-0BCD-6944-84F6-6D00A6AD0760}"/>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506077" y="5877272"/>
            <a:ext cx="96520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 name="Picture 20" descr="Resultado de imagem para pordsmart logo">
            <a:extLst>
              <a:ext uri="{FF2B5EF4-FFF2-40B4-BE49-F238E27FC236}">
                <a16:creationId xmlns:a16="http://schemas.microsoft.com/office/drawing/2014/main" id="{D4D100F7-88FA-714F-931C-1C24CA76262E}"/>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372261" y="4627315"/>
            <a:ext cx="84296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 name="Picture 22" descr="Resultado de imagem para codacy logo">
            <a:extLst>
              <a:ext uri="{FF2B5EF4-FFF2-40B4-BE49-F238E27FC236}">
                <a16:creationId xmlns:a16="http://schemas.microsoft.com/office/drawing/2014/main" id="{78FFB615-2CCE-864D-9AA1-71C5A4EE05A7}"/>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913474" y="4068748"/>
            <a:ext cx="1522412"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 name="Picture 362">
            <a:extLst>
              <a:ext uri="{FF2B5EF4-FFF2-40B4-BE49-F238E27FC236}">
                <a16:creationId xmlns:a16="http://schemas.microsoft.com/office/drawing/2014/main" id="{A981087C-8BA0-3248-B37C-0A6F02B97DAF}"/>
              </a:ext>
            </a:extLst>
          </p:cNvPr>
          <p:cNvPicPr>
            <a:picLocks noChangeAspect="1"/>
          </p:cNvPicPr>
          <p:nvPr/>
        </p:nvPicPr>
        <p:blipFill>
          <a:blip r:embed="rId26" cstate="print">
            <a:extLst>
              <a:ext uri="{28A0092B-C50C-407E-A947-70E740481C1C}">
                <a14:useLocalDpi xmlns:a14="http://schemas.microsoft.com/office/drawing/2010/main" val="0"/>
              </a:ext>
            </a:extLst>
          </a:blip>
          <a:srcRect t="22166" b="24109"/>
          <a:stretch>
            <a:fillRect/>
          </a:stretch>
        </p:blipFill>
        <p:spPr bwMode="auto">
          <a:xfrm>
            <a:off x="7070110" y="5404724"/>
            <a:ext cx="1290142" cy="499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 name="Picture 11" descr="Image result for muzzley">
            <a:extLst>
              <a:ext uri="{FF2B5EF4-FFF2-40B4-BE49-F238E27FC236}">
                <a16:creationId xmlns:a16="http://schemas.microsoft.com/office/drawing/2014/main" id="{E44C1A0F-5CB3-2C4C-AE59-77097064CDD9}"/>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103974" y="5030307"/>
            <a:ext cx="998537"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6" name="Picture 167" descr="Image result for omniflow logo">
            <a:extLst>
              <a:ext uri="{FF2B5EF4-FFF2-40B4-BE49-F238E27FC236}">
                <a16:creationId xmlns:a16="http://schemas.microsoft.com/office/drawing/2014/main" id="{6C0CCEF8-4274-3645-9E30-6A08D61B43F9}"/>
              </a:ext>
            </a:extLst>
          </p:cNvPr>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t="33860" b="37133"/>
          <a:stretch/>
        </p:blipFill>
        <p:spPr bwMode="auto">
          <a:xfrm>
            <a:off x="7288124" y="3671898"/>
            <a:ext cx="987425" cy="285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 name="Picture 2" descr="Image result for outsystems">
            <a:extLst>
              <a:ext uri="{FF2B5EF4-FFF2-40B4-BE49-F238E27FC236}">
                <a16:creationId xmlns:a16="http://schemas.microsoft.com/office/drawing/2014/main" id="{64903178-25FB-F841-9642-A255FFAA9AD6}"/>
              </a:ext>
            </a:extLst>
          </p:cNvPr>
          <p:cNvPicPr>
            <a:picLocks noChangeAspect="1" noChangeArrowheads="1"/>
          </p:cNvPicPr>
          <p:nvPr/>
        </p:nvPicPr>
        <p:blipFill rotWithShape="1">
          <a:blip r:embed="rId29">
            <a:extLst>
              <a:ext uri="{28A0092B-C50C-407E-A947-70E740481C1C}">
                <a14:useLocalDpi xmlns:a14="http://schemas.microsoft.com/office/drawing/2010/main" val="0"/>
              </a:ext>
            </a:extLst>
          </a:blip>
          <a:srcRect t="31176" b="26212"/>
          <a:stretch/>
        </p:blipFill>
        <p:spPr bwMode="auto">
          <a:xfrm>
            <a:off x="6970624" y="6015106"/>
            <a:ext cx="140811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 name="Picture 8" descr="Image result for stratio automotive">
            <a:extLst>
              <a:ext uri="{FF2B5EF4-FFF2-40B4-BE49-F238E27FC236}">
                <a16:creationId xmlns:a16="http://schemas.microsoft.com/office/drawing/2014/main" id="{2B9B1836-F755-C94C-B735-EA49C4CB5D6F}"/>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8815433" y="5440004"/>
            <a:ext cx="1191068" cy="4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 name="Picture 149" descr="Parkio.eu">
            <a:extLst>
              <a:ext uri="{FF2B5EF4-FFF2-40B4-BE49-F238E27FC236}">
                <a16:creationId xmlns:a16="http://schemas.microsoft.com/office/drawing/2014/main" id="{CCD7B17D-4EFD-0341-97E6-02DD5E9D0B8B}"/>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8943449" y="3727810"/>
            <a:ext cx="935037"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 name="Picture 151" descr="Image result for HypeLabs">
            <a:extLst>
              <a:ext uri="{FF2B5EF4-FFF2-40B4-BE49-F238E27FC236}">
                <a16:creationId xmlns:a16="http://schemas.microsoft.com/office/drawing/2014/main" id="{B9FE0946-7E73-DF42-8AFE-44E4E32B16DE}"/>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t="40759" b="41032"/>
          <a:stretch>
            <a:fillRect/>
          </a:stretch>
        </p:blipFill>
        <p:spPr bwMode="auto">
          <a:xfrm>
            <a:off x="8753742" y="4079262"/>
            <a:ext cx="1314450"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1" name="Picture 155" descr="Image result for twevo">
            <a:extLst>
              <a:ext uri="{FF2B5EF4-FFF2-40B4-BE49-F238E27FC236}">
                <a16:creationId xmlns:a16="http://schemas.microsoft.com/office/drawing/2014/main" id="{14E502B2-7D14-A84E-A64F-4ADA6357D3AE}"/>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8899792" y="4449763"/>
            <a:ext cx="102235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2" name="Picture 2" descr="https://upin.up.pt/sites/default/files/veniam_0.png">
            <a:extLst>
              <a:ext uri="{FF2B5EF4-FFF2-40B4-BE49-F238E27FC236}">
                <a16:creationId xmlns:a16="http://schemas.microsoft.com/office/drawing/2014/main" id="{12E34664-803A-114D-B953-08BA8D745A90}"/>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8861692" y="4937740"/>
            <a:ext cx="109855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3" name="Picture 165" descr="https://azitek.io/static/04fdfbe90dd2d7664c902a8d790bb310/aeb64/logo-no-caption.png">
            <a:extLst>
              <a:ext uri="{FF2B5EF4-FFF2-40B4-BE49-F238E27FC236}">
                <a16:creationId xmlns:a16="http://schemas.microsoft.com/office/drawing/2014/main" id="{40B7FD70-B85D-B544-A520-2B03677A5E73}"/>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8966467" y="6026813"/>
            <a:ext cx="8890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 name="Picture 6" descr="Resultado de imagem para feedzai fashion company logo">
            <a:extLst>
              <a:ext uri="{FF2B5EF4-FFF2-40B4-BE49-F238E27FC236}">
                <a16:creationId xmlns:a16="http://schemas.microsoft.com/office/drawing/2014/main" id="{2D7ADD38-1A91-6246-8EAD-5E8B12F29F56}"/>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10441786" y="3976300"/>
            <a:ext cx="10572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 name="Picture 195">
            <a:extLst>
              <a:ext uri="{FF2B5EF4-FFF2-40B4-BE49-F238E27FC236}">
                <a16:creationId xmlns:a16="http://schemas.microsoft.com/office/drawing/2014/main" id="{195C8734-5D23-3E4D-B343-C778D0FD75D8}"/>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t="12234" r="87302" b="78041"/>
          <a:stretch>
            <a:fillRect/>
          </a:stretch>
        </p:blipFill>
        <p:spPr bwMode="auto">
          <a:xfrm>
            <a:off x="10779193" y="4354265"/>
            <a:ext cx="1017588"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 name="Picture 5">
            <a:extLst>
              <a:ext uri="{FF2B5EF4-FFF2-40B4-BE49-F238E27FC236}">
                <a16:creationId xmlns:a16="http://schemas.microsoft.com/office/drawing/2014/main" id="{09F26A5F-6C33-5942-9FED-130D0C607434}"/>
              </a:ext>
            </a:extLst>
          </p:cNvPr>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0430386" y="5227135"/>
            <a:ext cx="60960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7" name="Picture 4" descr="logo-magnifinance">
            <a:extLst>
              <a:ext uri="{FF2B5EF4-FFF2-40B4-BE49-F238E27FC236}">
                <a16:creationId xmlns:a16="http://schemas.microsoft.com/office/drawing/2014/main" id="{0FCCFFC8-8885-754B-A915-8F7F14A1142E}"/>
              </a:ext>
            </a:extLst>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10768523" y="5952622"/>
            <a:ext cx="1179932" cy="373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 name="Picture 2" descr="Related image">
            <a:extLst>
              <a:ext uri="{FF2B5EF4-FFF2-40B4-BE49-F238E27FC236}">
                <a16:creationId xmlns:a16="http://schemas.microsoft.com/office/drawing/2014/main" id="{979F0A5F-43CF-E24F-9236-53C1CD509E5D}"/>
              </a:ext>
            </a:extLst>
          </p:cNvPr>
          <p:cNvPicPr>
            <a:picLocks noChangeAspect="1" noChangeArrowheads="1"/>
          </p:cNvPicPr>
          <p:nvPr/>
        </p:nvPicPr>
        <p:blipFill>
          <a:blip r:embed="rId40">
            <a:extLst>
              <a:ext uri="{28A0092B-C50C-407E-A947-70E740481C1C}">
                <a14:useLocalDpi xmlns:a14="http://schemas.microsoft.com/office/drawing/2010/main" val="0"/>
              </a:ext>
            </a:extLst>
          </a:blip>
          <a:srcRect l="2425" b="35139"/>
          <a:stretch>
            <a:fillRect/>
          </a:stretch>
        </p:blipFill>
        <p:spPr bwMode="auto">
          <a:xfrm>
            <a:off x="11210642" y="5101307"/>
            <a:ext cx="62706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9" name="Picture 4" descr="Image result for seedrs">
            <a:extLst>
              <a:ext uri="{FF2B5EF4-FFF2-40B4-BE49-F238E27FC236}">
                <a16:creationId xmlns:a16="http://schemas.microsoft.com/office/drawing/2014/main" id="{865F6A10-A180-7F4F-B4AB-51212A56C146}"/>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l="24692" t="41855" r="24359" b="41722"/>
          <a:stretch>
            <a:fillRect/>
          </a:stretch>
        </p:blipFill>
        <p:spPr bwMode="auto">
          <a:xfrm>
            <a:off x="10337254" y="5723006"/>
            <a:ext cx="8524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0" name="Picture 6" descr="Related image">
            <a:extLst>
              <a:ext uri="{FF2B5EF4-FFF2-40B4-BE49-F238E27FC236}">
                <a16:creationId xmlns:a16="http://schemas.microsoft.com/office/drawing/2014/main" id="{B0B54B17-2A4A-4143-AB62-BCE24CAD5846}"/>
              </a:ext>
            </a:extLst>
          </p:cNvPr>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0441786" y="4697096"/>
            <a:ext cx="89693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 name="Picture 20" descr="Related image">
            <a:extLst>
              <a:ext uri="{FF2B5EF4-FFF2-40B4-BE49-F238E27FC236}">
                <a16:creationId xmlns:a16="http://schemas.microsoft.com/office/drawing/2014/main" id="{62A4F3EB-1889-7143-86D5-51226F6351F9}"/>
              </a:ext>
            </a:extLst>
          </p:cNvPr>
          <p:cNvPicPr>
            <a:picLocks noChangeAspect="1" noChangeArrowheads="1"/>
          </p:cNvPicPr>
          <p:nvPr/>
        </p:nvPicPr>
        <p:blipFill>
          <a:blip r:embed="rId43" cstate="print">
            <a:extLst>
              <a:ext uri="{28A0092B-C50C-407E-A947-70E740481C1C}">
                <a14:useLocalDpi xmlns:a14="http://schemas.microsoft.com/office/drawing/2010/main" val="0"/>
              </a:ext>
            </a:extLst>
          </a:blip>
          <a:srcRect l="18167" t="19618" r="32095" b="47264"/>
          <a:stretch>
            <a:fillRect/>
          </a:stretch>
        </p:blipFill>
        <p:spPr bwMode="auto">
          <a:xfrm>
            <a:off x="11180479" y="5554439"/>
            <a:ext cx="68738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 name="Picture 174" descr="Image result for RAIZE logo">
            <a:extLst>
              <a:ext uri="{FF2B5EF4-FFF2-40B4-BE49-F238E27FC236}">
                <a16:creationId xmlns:a16="http://schemas.microsoft.com/office/drawing/2014/main" id="{1BF9DA01-885F-284B-A702-090C99282E1A}"/>
              </a:ext>
            </a:extLst>
          </p:cNvPr>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0910814" y="3733852"/>
            <a:ext cx="8953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3" name="Group 202">
            <a:extLst>
              <a:ext uri="{FF2B5EF4-FFF2-40B4-BE49-F238E27FC236}">
                <a16:creationId xmlns:a16="http://schemas.microsoft.com/office/drawing/2014/main" id="{E8768A0E-1585-0143-AEF2-7431ECAB0686}"/>
              </a:ext>
            </a:extLst>
          </p:cNvPr>
          <p:cNvGrpSpPr/>
          <p:nvPr/>
        </p:nvGrpSpPr>
        <p:grpSpPr>
          <a:xfrm>
            <a:off x="9707887" y="-11151"/>
            <a:ext cx="2052064" cy="2053174"/>
            <a:chOff x="1226184" y="736012"/>
            <a:chExt cx="2046184" cy="2047290"/>
          </a:xfrm>
        </p:grpSpPr>
        <p:sp>
          <p:nvSpPr>
            <p:cNvPr id="204" name="Oval 203">
              <a:extLst>
                <a:ext uri="{FF2B5EF4-FFF2-40B4-BE49-F238E27FC236}">
                  <a16:creationId xmlns:a16="http://schemas.microsoft.com/office/drawing/2014/main" id="{77279DA7-71CA-CE46-A6F3-FFE22ECB4659}"/>
                </a:ext>
              </a:extLst>
            </p:cNvPr>
            <p:cNvSpPr/>
            <p:nvPr/>
          </p:nvSpPr>
          <p:spPr>
            <a:xfrm>
              <a:off x="1256368" y="767302"/>
              <a:ext cx="2016000" cy="2016000"/>
            </a:xfrm>
            <a:prstGeom prst="ellipse">
              <a:avLst/>
            </a:prstGeom>
            <a:solidFill>
              <a:srgbClr val="00A5DF"/>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pt-PT" sz="2000" b="1" dirty="0">
                <a:solidFill>
                  <a:srgbClr val="00A5DF"/>
                </a:solidFill>
                <a:latin typeface="Arial Narrow" panose="020B0604020202020204" pitchFamily="34" charset="0"/>
                <a:cs typeface="Arial Narrow" panose="020B0604020202020204" pitchFamily="34" charset="0"/>
              </a:endParaRPr>
            </a:p>
          </p:txBody>
        </p:sp>
        <p:sp>
          <p:nvSpPr>
            <p:cNvPr id="205" name="Oval 204">
              <a:extLst>
                <a:ext uri="{FF2B5EF4-FFF2-40B4-BE49-F238E27FC236}">
                  <a16:creationId xmlns:a16="http://schemas.microsoft.com/office/drawing/2014/main" id="{A4D706DC-875B-144F-8FE4-8EF6A7CB4933}"/>
                </a:ext>
              </a:extLst>
            </p:cNvPr>
            <p:cNvSpPr/>
            <p:nvPr/>
          </p:nvSpPr>
          <p:spPr>
            <a:xfrm>
              <a:off x="1226184" y="736012"/>
              <a:ext cx="2002892" cy="2002892"/>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pt-PT" sz="2800" b="1" dirty="0">
                  <a:solidFill>
                    <a:srgbClr val="00A5DF"/>
                  </a:solidFill>
                  <a:latin typeface="Arial Narrow" panose="020B0604020202020204" pitchFamily="34" charset="0"/>
                  <a:cs typeface="Arial Narrow" panose="020B0604020202020204" pitchFamily="34" charset="0"/>
                </a:rPr>
                <a:t>#12</a:t>
              </a:r>
            </a:p>
            <a:p>
              <a:pPr algn="ctr"/>
              <a:r>
                <a:rPr lang="pt-PT" dirty="0">
                  <a:solidFill>
                    <a:srgbClr val="00A5DF"/>
                  </a:solidFill>
                  <a:latin typeface="Arial Narrow" panose="020B0604020202020204" pitchFamily="34" charset="0"/>
                  <a:cs typeface="Arial Narrow" panose="020B0604020202020204" pitchFamily="34" charset="0"/>
                </a:rPr>
                <a:t>no Ranking de </a:t>
              </a:r>
              <a:r>
                <a:rPr lang="pt-PT" b="1" dirty="0">
                  <a:solidFill>
                    <a:srgbClr val="00A5DF"/>
                  </a:solidFill>
                  <a:latin typeface="Arial Narrow" panose="020B0604020202020204" pitchFamily="34" charset="0"/>
                  <a:cs typeface="Arial Narrow" panose="020B0604020202020204" pitchFamily="34" charset="0"/>
                </a:rPr>
                <a:t>FORTES INOVADORES </a:t>
              </a:r>
              <a:r>
                <a:rPr lang="pt-PT" dirty="0">
                  <a:solidFill>
                    <a:srgbClr val="00A5DF"/>
                  </a:solidFill>
                  <a:latin typeface="Arial Narrow" panose="020B0604020202020204" pitchFamily="34" charset="0"/>
                  <a:cs typeface="Arial Narrow" panose="020B0604020202020204" pitchFamily="34" charset="0"/>
                </a:rPr>
                <a:t>da EU-28</a:t>
              </a:r>
            </a:p>
            <a:p>
              <a:pPr algn="ctr"/>
              <a:r>
                <a:rPr lang="pt-PT" sz="1400" dirty="0">
                  <a:solidFill>
                    <a:srgbClr val="00A5DF"/>
                  </a:solidFill>
                  <a:latin typeface="Arial Narrow" panose="020B0604020202020204" pitchFamily="34" charset="0"/>
                  <a:cs typeface="Arial Narrow" panose="020B0604020202020204" pitchFamily="34" charset="0"/>
                </a:rPr>
                <a:t>2020</a:t>
              </a:r>
            </a:p>
          </p:txBody>
        </p:sp>
      </p:grpSp>
      <p:pic>
        <p:nvPicPr>
          <p:cNvPr id="3" name="Graphic 2" descr="Wi-Fi outline">
            <a:extLst>
              <a:ext uri="{FF2B5EF4-FFF2-40B4-BE49-F238E27FC236}">
                <a16:creationId xmlns:a16="http://schemas.microsoft.com/office/drawing/2014/main" id="{F9A62D75-E284-3D4F-82CD-514CE1BE458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9162431" y="1882476"/>
            <a:ext cx="914400" cy="914400"/>
          </a:xfrm>
          <a:prstGeom prst="rect">
            <a:avLst/>
          </a:prstGeom>
        </p:spPr>
      </p:pic>
      <p:sp>
        <p:nvSpPr>
          <p:cNvPr id="206" name="Rectangle 205">
            <a:extLst>
              <a:ext uri="{FF2B5EF4-FFF2-40B4-BE49-F238E27FC236}">
                <a16:creationId xmlns:a16="http://schemas.microsoft.com/office/drawing/2014/main" id="{3CA52347-8AAA-2749-8C38-B7F4A340CA39}"/>
              </a:ext>
            </a:extLst>
          </p:cNvPr>
          <p:cNvSpPr/>
          <p:nvPr/>
        </p:nvSpPr>
        <p:spPr>
          <a:xfrm>
            <a:off x="1750089" y="3671898"/>
            <a:ext cx="1643089" cy="2709429"/>
          </a:xfrm>
          <a:prstGeom prst="rect">
            <a:avLst/>
          </a:prstGeom>
          <a:noFill/>
          <a:ln w="9525" cap="sq">
            <a:solidFill>
              <a:srgbClr val="01A5E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lIns="143996" tIns="45719" rIns="143996" bIns="45719" anchor="t" anchorCtr="0"/>
          <a:lstStyle/>
          <a:p>
            <a:pPr algn="ctr">
              <a:defRPr/>
            </a:pPr>
            <a:endParaRPr lang="en-US" sz="1600" dirty="0">
              <a:solidFill>
                <a:schemeClr val="tx1"/>
              </a:solidFill>
              <a:latin typeface="Arial Narrow" panose="020B0604020202020204" pitchFamily="34" charset="0"/>
              <a:cs typeface="Arial Narrow" panose="020B0604020202020204" pitchFamily="34" charset="0"/>
            </a:endParaRPr>
          </a:p>
        </p:txBody>
      </p:sp>
      <p:sp>
        <p:nvSpPr>
          <p:cNvPr id="207" name="Rectangle 206">
            <a:extLst>
              <a:ext uri="{FF2B5EF4-FFF2-40B4-BE49-F238E27FC236}">
                <a16:creationId xmlns:a16="http://schemas.microsoft.com/office/drawing/2014/main" id="{2B6B7EEA-18F2-D647-B80F-F08522E6A59C}"/>
              </a:ext>
            </a:extLst>
          </p:cNvPr>
          <p:cNvSpPr/>
          <p:nvPr/>
        </p:nvSpPr>
        <p:spPr>
          <a:xfrm>
            <a:off x="3469818" y="3671898"/>
            <a:ext cx="1643089" cy="2709429"/>
          </a:xfrm>
          <a:prstGeom prst="rect">
            <a:avLst/>
          </a:prstGeom>
          <a:noFill/>
          <a:ln w="9525" cap="sq">
            <a:solidFill>
              <a:srgbClr val="01A5E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lIns="143996" tIns="45719" rIns="143996" bIns="45719" anchor="t" anchorCtr="0"/>
          <a:lstStyle/>
          <a:p>
            <a:pPr algn="ctr">
              <a:defRPr/>
            </a:pPr>
            <a:endParaRPr lang="en-US" sz="1600" dirty="0">
              <a:solidFill>
                <a:schemeClr val="tx1"/>
              </a:solidFill>
              <a:latin typeface="Arial Narrow" panose="020B0604020202020204" pitchFamily="34" charset="0"/>
              <a:cs typeface="Arial Narrow" panose="020B0604020202020204" pitchFamily="34" charset="0"/>
            </a:endParaRPr>
          </a:p>
        </p:txBody>
      </p:sp>
      <p:sp>
        <p:nvSpPr>
          <p:cNvPr id="208" name="Rectangle 207">
            <a:extLst>
              <a:ext uri="{FF2B5EF4-FFF2-40B4-BE49-F238E27FC236}">
                <a16:creationId xmlns:a16="http://schemas.microsoft.com/office/drawing/2014/main" id="{8FA77082-191E-D444-8FA1-884DD79D5BA1}"/>
              </a:ext>
            </a:extLst>
          </p:cNvPr>
          <p:cNvSpPr/>
          <p:nvPr/>
        </p:nvSpPr>
        <p:spPr>
          <a:xfrm>
            <a:off x="5192885" y="3671898"/>
            <a:ext cx="1643089" cy="2709429"/>
          </a:xfrm>
          <a:prstGeom prst="rect">
            <a:avLst/>
          </a:prstGeom>
          <a:noFill/>
          <a:ln w="9525" cap="sq">
            <a:solidFill>
              <a:srgbClr val="01A5E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lIns="143996" tIns="45719" rIns="143996" bIns="45719" anchor="t" anchorCtr="0"/>
          <a:lstStyle/>
          <a:p>
            <a:pPr algn="ctr">
              <a:defRPr/>
            </a:pPr>
            <a:endParaRPr lang="en-US" sz="1600" dirty="0">
              <a:solidFill>
                <a:schemeClr val="tx1"/>
              </a:solidFill>
              <a:latin typeface="Arial Narrow" panose="020B0604020202020204" pitchFamily="34" charset="0"/>
              <a:cs typeface="Arial Narrow" panose="020B0604020202020204" pitchFamily="34" charset="0"/>
            </a:endParaRPr>
          </a:p>
        </p:txBody>
      </p:sp>
      <p:sp>
        <p:nvSpPr>
          <p:cNvPr id="211" name="Rectangle 210">
            <a:extLst>
              <a:ext uri="{FF2B5EF4-FFF2-40B4-BE49-F238E27FC236}">
                <a16:creationId xmlns:a16="http://schemas.microsoft.com/office/drawing/2014/main" id="{792950DE-5623-F743-BFDE-6BEE86921344}"/>
              </a:ext>
            </a:extLst>
          </p:cNvPr>
          <p:cNvSpPr/>
          <p:nvPr/>
        </p:nvSpPr>
        <p:spPr>
          <a:xfrm>
            <a:off x="6920344" y="3671898"/>
            <a:ext cx="1643089" cy="2709429"/>
          </a:xfrm>
          <a:prstGeom prst="rect">
            <a:avLst/>
          </a:prstGeom>
          <a:noFill/>
          <a:ln w="9525" cap="sq">
            <a:solidFill>
              <a:srgbClr val="01A5E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lIns="143996" tIns="45719" rIns="143996" bIns="45719" anchor="t" anchorCtr="0"/>
          <a:lstStyle/>
          <a:p>
            <a:pPr algn="ctr">
              <a:defRPr/>
            </a:pPr>
            <a:endParaRPr lang="en-US" sz="1600" dirty="0">
              <a:solidFill>
                <a:schemeClr val="tx1"/>
              </a:solidFill>
              <a:latin typeface="Arial Narrow" panose="020B0604020202020204" pitchFamily="34" charset="0"/>
              <a:cs typeface="Arial Narrow" panose="020B0604020202020204" pitchFamily="34" charset="0"/>
            </a:endParaRPr>
          </a:p>
        </p:txBody>
      </p:sp>
      <p:sp>
        <p:nvSpPr>
          <p:cNvPr id="212" name="Rectangle 211">
            <a:extLst>
              <a:ext uri="{FF2B5EF4-FFF2-40B4-BE49-F238E27FC236}">
                <a16:creationId xmlns:a16="http://schemas.microsoft.com/office/drawing/2014/main" id="{9FD5B36E-F57B-5148-B458-4911E8FEDA59}"/>
              </a:ext>
            </a:extLst>
          </p:cNvPr>
          <p:cNvSpPr/>
          <p:nvPr/>
        </p:nvSpPr>
        <p:spPr>
          <a:xfrm>
            <a:off x="8633430" y="3671898"/>
            <a:ext cx="1643089" cy="2709429"/>
          </a:xfrm>
          <a:prstGeom prst="rect">
            <a:avLst/>
          </a:prstGeom>
          <a:noFill/>
          <a:ln w="9525" cap="sq">
            <a:solidFill>
              <a:srgbClr val="01A5E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lIns="143996" tIns="45719" rIns="143996" bIns="45719" anchor="t" anchorCtr="0"/>
          <a:lstStyle/>
          <a:p>
            <a:pPr algn="ctr">
              <a:defRPr/>
            </a:pPr>
            <a:endParaRPr lang="en-US" sz="1600" dirty="0">
              <a:solidFill>
                <a:schemeClr val="tx1"/>
              </a:solidFill>
              <a:latin typeface="Arial Narrow" panose="020B0604020202020204" pitchFamily="34" charset="0"/>
              <a:cs typeface="Arial Narrow" panose="020B0604020202020204" pitchFamily="34" charset="0"/>
            </a:endParaRPr>
          </a:p>
        </p:txBody>
      </p:sp>
      <p:sp>
        <p:nvSpPr>
          <p:cNvPr id="213" name="Rectangle 212">
            <a:extLst>
              <a:ext uri="{FF2B5EF4-FFF2-40B4-BE49-F238E27FC236}">
                <a16:creationId xmlns:a16="http://schemas.microsoft.com/office/drawing/2014/main" id="{1DF84A26-F9D4-4C43-84B5-4FB66485050B}"/>
              </a:ext>
            </a:extLst>
          </p:cNvPr>
          <p:cNvSpPr/>
          <p:nvPr/>
        </p:nvSpPr>
        <p:spPr>
          <a:xfrm>
            <a:off x="10346516" y="3671898"/>
            <a:ext cx="1643089" cy="2709429"/>
          </a:xfrm>
          <a:prstGeom prst="rect">
            <a:avLst/>
          </a:prstGeom>
          <a:noFill/>
          <a:ln w="9525" cap="sq">
            <a:solidFill>
              <a:srgbClr val="01A5E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lIns="143996" tIns="45719" rIns="143996" bIns="45719" anchor="t" anchorCtr="0"/>
          <a:lstStyle/>
          <a:p>
            <a:pPr algn="ctr">
              <a:defRPr/>
            </a:pPr>
            <a:endParaRPr lang="en-US" sz="1600" dirty="0">
              <a:solidFill>
                <a:schemeClr val="tx1"/>
              </a:solidFill>
              <a:latin typeface="Arial Narrow" panose="020B0604020202020204" pitchFamily="34" charset="0"/>
              <a:cs typeface="Arial Narrow" panose="020B0604020202020204" pitchFamily="34" charset="0"/>
            </a:endParaRPr>
          </a:p>
        </p:txBody>
      </p:sp>
      <p:sp>
        <p:nvSpPr>
          <p:cNvPr id="214" name="Rectangle 213">
            <a:extLst>
              <a:ext uri="{FF2B5EF4-FFF2-40B4-BE49-F238E27FC236}">
                <a16:creationId xmlns:a16="http://schemas.microsoft.com/office/drawing/2014/main" id="{6A401EFE-BD76-E247-A10D-29863DD5E7ED}"/>
              </a:ext>
            </a:extLst>
          </p:cNvPr>
          <p:cNvSpPr/>
          <p:nvPr/>
        </p:nvSpPr>
        <p:spPr>
          <a:xfrm>
            <a:off x="2077700" y="1484784"/>
            <a:ext cx="7618700" cy="3188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pt-BR" sz="2400" dirty="0">
                <a:solidFill>
                  <a:schemeClr val="tx1"/>
                </a:solidFill>
                <a:latin typeface="Arial Narrow" panose="020B0604020202020204" pitchFamily="34" charset="0"/>
                <a:cs typeface="Arial Narrow" panose="020B0604020202020204" pitchFamily="34" charset="0"/>
              </a:rPr>
              <a:t>PORTUGAL É UM ECOSSISTEMA VIBRANTE PARA STARTUPS</a:t>
            </a:r>
          </a:p>
        </p:txBody>
      </p:sp>
      <p:pic>
        <p:nvPicPr>
          <p:cNvPr id="2" name="Imagem 1">
            <a:extLst>
              <a:ext uri="{FF2B5EF4-FFF2-40B4-BE49-F238E27FC236}">
                <a16:creationId xmlns:a16="http://schemas.microsoft.com/office/drawing/2014/main" id="{F2B46751-22AA-ADB3-53DC-8D6100682549}"/>
              </a:ext>
            </a:extLst>
          </p:cNvPr>
          <p:cNvPicPr>
            <a:picLocks noChangeAspect="1"/>
          </p:cNvPicPr>
          <p:nvPr/>
        </p:nvPicPr>
        <p:blipFill>
          <a:blip r:embed="rId47"/>
          <a:stretch>
            <a:fillRect/>
          </a:stretch>
        </p:blipFill>
        <p:spPr>
          <a:xfrm>
            <a:off x="5355460" y="3978106"/>
            <a:ext cx="1164437" cy="359695"/>
          </a:xfrm>
          <a:prstGeom prst="rect">
            <a:avLst/>
          </a:prstGeom>
        </p:spPr>
      </p:pic>
    </p:spTree>
    <p:extLst>
      <p:ext uri="{BB962C8B-B14F-4D97-AF65-F5344CB8AC3E}">
        <p14:creationId xmlns:p14="http://schemas.microsoft.com/office/powerpoint/2010/main" val="35449410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6_Office Theme">
  <a:themeElements>
    <a:clrScheme name="AICEP">
      <a:dk1>
        <a:srgbClr val="333333"/>
      </a:dk1>
      <a:lt1>
        <a:srgbClr val="FFFFFF"/>
      </a:lt1>
      <a:dk2>
        <a:srgbClr val="7F7F7F"/>
      </a:dk2>
      <a:lt2>
        <a:srgbClr val="F2F2F2"/>
      </a:lt2>
      <a:accent1>
        <a:srgbClr val="0091D1"/>
      </a:accent1>
      <a:accent2>
        <a:srgbClr val="FE0000"/>
      </a:accent2>
      <a:accent3>
        <a:srgbClr val="7FC31C"/>
      </a:accent3>
      <a:accent4>
        <a:srgbClr val="7F7F7F"/>
      </a:accent4>
      <a:accent5>
        <a:srgbClr val="333333"/>
      </a:accent5>
      <a:accent6>
        <a:srgbClr val="FAA519"/>
      </a:accent6>
      <a:hlink>
        <a:srgbClr val="0091D1"/>
      </a:hlink>
      <a:folHlink>
        <a:srgbClr val="0091D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_ppt_Startups_Connecting_Links_2020" id="{845137A6-E059-B147-AA60-18F3CFC6EDE2}" vid="{83C550C8-6901-DE42-B965-F3D0549E69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6_Office Theme</Template>
  <TotalTime>7354</TotalTime>
  <Words>1804</Words>
  <Application>Microsoft Office PowerPoint</Application>
  <PresentationFormat>Ecrã Panorâmico</PresentationFormat>
  <Paragraphs>292</Paragraphs>
  <Slides>18</Slides>
  <Notes>18</Notes>
  <HiddenSlides>0</HiddenSlides>
  <MMClips>0</MMClips>
  <ScaleCrop>false</ScaleCrop>
  <HeadingPairs>
    <vt:vector size="8" baseType="variant">
      <vt:variant>
        <vt:lpstr>Tipos de letra usados</vt:lpstr>
      </vt:variant>
      <vt:variant>
        <vt:i4>6</vt:i4>
      </vt:variant>
      <vt:variant>
        <vt:lpstr>Tema</vt:lpstr>
      </vt:variant>
      <vt:variant>
        <vt:i4>1</vt:i4>
      </vt:variant>
      <vt:variant>
        <vt:lpstr>Servidores OLE incorporados</vt:lpstr>
      </vt:variant>
      <vt:variant>
        <vt:i4>1</vt:i4>
      </vt:variant>
      <vt:variant>
        <vt:lpstr>Títulos dos diapositivos</vt:lpstr>
      </vt:variant>
      <vt:variant>
        <vt:i4>18</vt:i4>
      </vt:variant>
    </vt:vector>
  </HeadingPairs>
  <TitlesOfParts>
    <vt:vector size="26" baseType="lpstr">
      <vt:lpstr>Arial</vt:lpstr>
      <vt:lpstr>Arial Narrow</vt:lpstr>
      <vt:lpstr>Calibri</vt:lpstr>
      <vt:lpstr>Inter</vt:lpstr>
      <vt:lpstr>Inter Light</vt:lpstr>
      <vt:lpstr>System Font Regular</vt:lpstr>
      <vt:lpstr>6_Office Theme</vt:lpstr>
      <vt:lpstr>think-cell Slide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Rui Carlos Neves</dc:creator>
  <cp:keywords/>
  <dc:description/>
  <cp:lastModifiedBy>António Pardelha</cp:lastModifiedBy>
  <cp:revision>154</cp:revision>
  <cp:lastPrinted>2020-01-13T18:09:52Z</cp:lastPrinted>
  <dcterms:created xsi:type="dcterms:W3CDTF">2021-05-09T20:26:35Z</dcterms:created>
  <dcterms:modified xsi:type="dcterms:W3CDTF">2024-04-17T10:10:25Z</dcterms:modified>
  <cp:category/>
</cp:coreProperties>
</file>